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Libre Franklin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E1FBA0-E3FF-4C49-BA34-BE3D3A5FA9EE}">
  <a:tblStyle styleId="{49E1FBA0-E3FF-4C49-BA34-BE3D3A5FA9E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fill>
          <a:solidFill>
            <a:srgbClr val="D4E2CE"/>
          </a:solidFill>
        </a:fill>
      </a:tcStyle>
    </a:band1H>
    <a:band2H>
      <a:tcTxStyle/>
    </a:band2H>
    <a:band1V>
      <a:tcTxStyle/>
      <a:tcStyle>
        <a:fill>
          <a:solidFill>
            <a:srgbClr val="D4E2CE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3C1498B-263B-4AF6-A62D-DCF6FBB7C089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LibreFranklin-bold.fntdata"/><Relationship Id="rId45" Type="http://schemas.openxmlformats.org/officeDocument/2006/relationships/font" Target="fonts/LibreFrankli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ibreFranklin-boldItalic.fntdata"/><Relationship Id="rId47" Type="http://schemas.openxmlformats.org/officeDocument/2006/relationships/font" Target="fonts/LibreFranklin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a5e4d7c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9a5e4d7c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3fef84f1b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93fef84f1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93fef84f1b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3fef84f1b_0_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93fef84f1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93fef84f1b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3fef84f1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93fef84f1b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3fef84f1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93fef84f1b_0_2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3fef84f1b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93fef84f1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93fef84f1b_0_2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a5e4d7c09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g9a5e4d7c09_0_176:notes"/>
          <p:cNvSpPr/>
          <p:nvPr>
            <p:ph idx="2" type="sldImg"/>
          </p:nvPr>
        </p:nvSpPr>
        <p:spPr>
          <a:xfrm>
            <a:off x="1114425" y="1143000"/>
            <a:ext cx="4629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7" name="Google Shape;297;g9a5e4d7c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</a:pPr>
            <a:r>
              <a:rPr lang="en" sz="1600"/>
              <a:t>Image courtesy of Matt Yoder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because we have no single reference glossary the result is millions of statements that are not obviously related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is the male genitalia of a gasteruptiid wasp. 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5 different structures here have each been labeled "paramere" - by different people, studying different hymenopteran lineages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9a5e4d7c09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9a5e4d7c0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nice example term here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a5e4d7c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a5e4d7c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a5e4d7c0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a5e4d7c0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a5e4d7c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a5e4d7c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3fef84f1b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93fef84f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Why do we need ontologies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CVs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Heirarchical CVs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Synonyms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Ontologies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  - types of relations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  - multiple inheritance (managed)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Annotation: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	- Grouping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 	- Being precisely vague - Choosing the most precise term possible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What is Uberon?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Relationship to CL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The challenge of getting human terms/labels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FMA  &amp; Human slim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93fef84f1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9a5e4d7c0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9a5e4d7c0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93fef84f1b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93fef84f1b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3fef84f1b_0_4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93fef84f1b_0_440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3fef84f1b_0_447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93fef84f1b_0_4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graph of hierarchy</a:t>
            </a:r>
            <a:endParaRPr/>
          </a:p>
        </p:txBody>
      </p:sp>
      <p:sp>
        <p:nvSpPr>
          <p:cNvPr id="367" name="Google Shape;367;g93fef84f1b_0_4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3fef84f1b_0_4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93fef84f1b_0_463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9a5e4d7c09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9a5e4d7c09_0_192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93fef84f1b_0_8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93fef84f1b_0_840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93fef84f1b_0_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93fef84f1b_0_852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93fef84f1b_0_869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93fef84f1b_0_8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screen shot for this</a:t>
            </a:r>
            <a:endParaRPr/>
          </a:p>
        </p:txBody>
      </p:sp>
      <p:sp>
        <p:nvSpPr>
          <p:cNvPr id="445" name="Google Shape;445;g93fef84f1b_0_8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93fef84f1b_0_9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93fef84f1b_0_970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3fef84f1b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93fef84f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from Owen White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93fef84f1b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93fef84f1b_0_9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93fef84f1b_0_979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3fef84f1b_0_9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93fef84f1b_0_984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3fef84f1b_0_9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93fef84f1b_0_989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3fef84f1b_0_10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93fef84f1b_0_1001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3fef84f1b_0_10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93fef84f1b_0_1021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a5e4d7c0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a5e4d7c0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93fef84f1b_0_1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93fef84f1b_0_1054:notes"/>
          <p:cNvSpPr/>
          <p:nvPr>
            <p:ph idx="2" type="sldImg"/>
          </p:nvPr>
        </p:nvSpPr>
        <p:spPr>
          <a:xfrm>
            <a:off x="685786" y="1143000"/>
            <a:ext cx="5486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a5e4d7c0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9a5e4d7c0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a5e4d7c0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a5e4d7c0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3fef84f1b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g93fef84f1b_0_15:notes"/>
          <p:cNvSpPr/>
          <p:nvPr>
            <p:ph idx="2" type="sldImg"/>
          </p:nvPr>
        </p:nvSpPr>
        <p:spPr>
          <a:xfrm>
            <a:off x="1114425" y="1143000"/>
            <a:ext cx="46293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8" name="Google Shape;158;g93fef84f1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bre Franklin"/>
              <a:buNone/>
            </a:pPr>
            <a:r>
              <a:rPr lang="en" sz="1600"/>
              <a:t>Image courtesy of Matt Yoder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because we have no single reference glossary the result is millions of statements that are not obviously related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here is the male genitalia of a gasteruptiid wasp. 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5 different structures here have each been labeled "paramere" - by different people, studying different hymenopteran lineages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3fef84f1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93fef84f1b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3fef84f1b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93fef84f1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None/>
            </a:pPr>
            <a:r>
              <a:rPr lang="en" sz="1200"/>
              <a:t>Another example would be the map locations list at the end of your Gazeteer.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93fef84f1b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3fef84f1b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93fef84f1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93fef84f1b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3fef84f1b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93fef84f1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93fef84f1b_0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3fef84f1b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93fef84f1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credit: https://en.wikipedia.org/wiki/Neurofilament</a:t>
            </a:r>
            <a:endParaRPr/>
          </a:p>
        </p:txBody>
      </p:sp>
      <p:sp>
        <p:nvSpPr>
          <p:cNvPr id="228" name="Google Shape;228;g93fef84f1b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 showMasterSp="0">
  <p:cSld name="10_Title Slide">
    <p:bg>
      <p:bgPr>
        <a:solidFill>
          <a:srgbClr val="E6E6E6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 showMasterSp="0">
  <p:cSld name="8_Title Slide">
    <p:bg>
      <p:bgPr>
        <a:solidFill>
          <a:srgbClr val="E6E6E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1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60" name="Google Shape;6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 showMasterSp="0">
  <p:cSld name="11_Title Slide">
    <p:bg>
      <p:bgPr>
        <a:solidFill>
          <a:srgbClr val="E6E6E6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66" name="Google Shape;6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Slide" showMasterSp="0">
  <p:cSld name="15_Title Slide">
    <p:bg>
      <p:bgPr>
        <a:solidFill>
          <a:srgbClr val="E6E6E6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 showMasterSp="0">
  <p:cSld name="13_Title Slide">
    <p:bg>
      <p:bgPr>
        <a:solidFill>
          <a:srgbClr val="E6E6E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 showMasterSp="0">
  <p:cSld name="14_Title Slide">
    <p:bg>
      <p:bgPr>
        <a:solidFill>
          <a:srgbClr val="E6E6E6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Slide" showMasterSp="0">
  <p:cSld name="16_Title Slide">
    <p:bg>
      <p:bgPr>
        <a:solidFill>
          <a:srgbClr val="E6E6E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 showMasterSp="0">
  <p:cSld name="12_Title Slide">
    <p:bg>
      <p:bgPr>
        <a:solidFill>
          <a:srgbClr val="E6E6E6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Title Slide" showMasterSp="0">
  <p:cSld name="17_Title Slide">
    <p:bg>
      <p:bgPr>
        <a:solidFill>
          <a:srgbClr val="E6E6E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Title Slide" showMasterSp="0">
  <p:cSld name="18_Title Slide">
    <p:bg>
      <p:bgPr>
        <a:solidFill>
          <a:srgbClr val="E6E6E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Break Left Purple">
  <p:cSld name="1_Section Break Left Purple">
    <p:bg>
      <p:bgPr>
        <a:solidFill>
          <a:srgbClr val="4B5185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283030" y="2596235"/>
            <a:ext cx="7540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5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83028" y="3409437"/>
            <a:ext cx="7540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300">
                <a:solidFill>
                  <a:schemeClr val="lt2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spcBef>
                <a:spcPts val="400"/>
              </a:spcBef>
              <a:spcAft>
                <a:spcPts val="0"/>
              </a:spcAft>
              <a:buSzPts val="2200"/>
              <a:buChar char="•"/>
              <a:defRPr>
                <a:solidFill>
                  <a:srgbClr val="595959"/>
                </a:solidFill>
              </a:defRPr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•"/>
              <a:defRPr>
                <a:solidFill>
                  <a:srgbClr val="595959"/>
                </a:solidFill>
              </a:defRPr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>
                <a:solidFill>
                  <a:srgbClr val="595959"/>
                </a:solidFill>
              </a:defRPr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595959"/>
                </a:solidFill>
              </a:defRPr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SzPts val="1500"/>
              <a:buChar char="•"/>
              <a:defRPr>
                <a:solidFill>
                  <a:srgbClr val="595959"/>
                </a:solidFill>
              </a:defRPr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629842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5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13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11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629842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3" type="body"/>
          </p:nvPr>
        </p:nvSpPr>
        <p:spPr>
          <a:xfrm>
            <a:off x="4629151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500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300"/>
              <a:buNone/>
              <a:defRPr b="1" sz="1300"/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11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1000"/>
              <a:buNone/>
              <a:defRPr b="1" sz="10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9pPr>
          </a:lstStyle>
          <a:p/>
        </p:txBody>
      </p:sp>
      <p:sp>
        <p:nvSpPr>
          <p:cNvPr id="117" name="Google Shape;117;p21"/>
          <p:cNvSpPr txBox="1"/>
          <p:nvPr>
            <p:ph idx="4" type="body"/>
          </p:nvPr>
        </p:nvSpPr>
        <p:spPr>
          <a:xfrm>
            <a:off x="4629151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SzPts val="1600"/>
              <a:buChar char="•"/>
              <a:defRPr/>
            </a:lvl1pPr>
            <a:lvl2pPr indent="-317500" lvl="1" marL="9144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1"/>
          <p:cNvSpPr txBox="1"/>
          <p:nvPr>
            <p:ph idx="10" type="dt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0" y="0"/>
            <a:ext cx="225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eft Purple">
  <p:cSld name="Section Break Left Purple">
    <p:bg>
      <p:bgPr>
        <a:solidFill>
          <a:srgbClr val="4B5185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283030" y="2596235"/>
            <a:ext cx="7540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2500">
                <a:solidFill>
                  <a:schemeClr val="lt1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283028" y="3409437"/>
            <a:ext cx="75402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SzPts val="1500"/>
              <a:buNone/>
              <a:defRPr sz="1300">
                <a:solidFill>
                  <a:schemeClr val="lt2"/>
                </a:solidFill>
              </a:defRPr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8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533400" y="914400"/>
            <a:ext cx="38988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•"/>
              <a:defRPr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686300" y="914400"/>
            <a:ext cx="40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•"/>
              <a:defRPr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•"/>
              <a:defRPr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4pPr>
            <a:lvl5pPr indent="-323850" lvl="4" marL="22860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rgbClr val="E6E6E6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669" y="0"/>
            <a:ext cx="9160671" cy="515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solidFill>
          <a:srgbClr val="E6E6E6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36" name="Google Shape;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 showMasterSp="0">
  <p:cSld name="6_Title Slide">
    <p:bg>
      <p:bgPr>
        <a:solidFill>
          <a:srgbClr val="E6E6E6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2" name="Google Shape;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 showMasterSp="0">
  <p:cSld name="7_Title Slide">
    <p:bg>
      <p:bgPr>
        <a:solidFill>
          <a:srgbClr val="E6E6E6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 showMasterSp="0">
  <p:cSld name="9_Title Slide">
    <p:bg>
      <p:bgPr>
        <a:solidFill>
          <a:srgbClr val="E6E6E6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SzPts val="2300"/>
              <a:buFont typeface="Libre Franklin"/>
              <a:buNone/>
              <a:defRPr b="0" i="0" sz="20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lvl="2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lvl="5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lvl="6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lvl="7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lvl="8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6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533401" y="2888457"/>
            <a:ext cx="4488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 b="0" i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pic>
        <p:nvPicPr>
          <p:cNvPr id="54" name="Google Shape;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0" y="4657725"/>
            <a:ext cx="9144000" cy="485700"/>
          </a:xfrm>
          <a:prstGeom prst="rect">
            <a:avLst/>
          </a:prstGeom>
          <a:solidFill>
            <a:srgbClr val="004342"/>
          </a:solidFill>
          <a:ln>
            <a:noFill/>
          </a:ln>
        </p:spPr>
        <p:txBody>
          <a:bodyPr anchorCtr="0" anchor="ctr" bIns="16550" lIns="33075" spcFirstLastPara="1" rIns="33075" wrap="square" tIns="16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4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25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FF8C9A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FF8C9A"/>
              </a:buClr>
              <a:buSzPts val="1500"/>
              <a:buFont typeface="Times"/>
              <a:buChar char="•"/>
              <a:defRPr b="0" i="0" sz="15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b="0" i="0" sz="15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238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imes"/>
              <a:buChar char="•"/>
              <a:defRPr b="0" i="0" sz="1500" u="none" cap="none" strike="noStrike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Times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17563" y="4731544"/>
            <a:ext cx="769237" cy="3281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hyperlink" Target="http://purl.obolibrary.org/obo/CL_000012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purl.obolibrary.org/obo/CL_0000129" TargetMode="External"/><Relationship Id="rId4" Type="http://schemas.openxmlformats.org/officeDocument/2006/relationships/hyperlink" Target="http://purl.oblibrary.org/obo/cl.owl" TargetMode="External"/><Relationship Id="rId5" Type="http://schemas.openxmlformats.org/officeDocument/2006/relationships/hyperlink" Target="https://en.wikipedia.org/wiki/Internationalized_Resource_Identifier" TargetMode="External"/><Relationship Id="rId6" Type="http://schemas.openxmlformats.org/officeDocument/2006/relationships/hyperlink" Target="https://en.wikipedia.org/wiki/Uniform_Resource_Identifier" TargetMode="External"/><Relationship Id="rId7" Type="http://schemas.openxmlformats.org/officeDocument/2006/relationships/hyperlink" Target="https://en.wikipedia.org/wiki/UR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74650" lvl="0" marL="457200" rtl="0" algn="l">
              <a:spcBef>
                <a:spcPts val="400"/>
              </a:spcBef>
              <a:spcAft>
                <a:spcPts val="0"/>
              </a:spcAft>
              <a:buSzPts val="2300"/>
              <a:buChar char="-"/>
            </a:pPr>
            <a:r>
              <a:rPr lang="en"/>
              <a:t>Intro to Ontologies</a:t>
            </a:r>
            <a:endParaRPr/>
          </a:p>
        </p:txBody>
      </p:sp>
      <p:sp>
        <p:nvSpPr>
          <p:cNvPr id="136" name="Google Shape;136;p25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 Ontology Editor Training 2020</a:t>
            </a:r>
            <a:endParaRPr/>
          </a:p>
        </p:txBody>
      </p:sp>
      <p:sp>
        <p:nvSpPr>
          <p:cNvPr id="137" name="Google Shape;137;p25"/>
          <p:cNvSpPr txBox="1"/>
          <p:nvPr>
            <p:ph idx="2" type="body"/>
          </p:nvPr>
        </p:nvSpPr>
        <p:spPr>
          <a:xfrm>
            <a:off x="533400" y="2888450"/>
            <a:ext cx="5007000" cy="4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David Osumi-Sutherland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Samples, Phenotype and Ontologies group, EMBL-EBI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Current Projects include: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uPheno, Virtual Fly Brain, Fly Cell Atlas, 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Brain Data Stanardization Project (Allan)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/>
          <p:nvPr/>
        </p:nvSpPr>
        <p:spPr>
          <a:xfrm>
            <a:off x="4157491" y="1356365"/>
            <a:ext cx="3943200" cy="23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Glial cell             20</a:t>
            </a:r>
            <a:endParaRPr sz="1100"/>
          </a:p>
          <a:p>
            <a:pPr indent="0" lvl="2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Macroglial cell   15</a:t>
            </a:r>
            <a:endParaRPr sz="1100"/>
          </a:p>
          <a:p>
            <a:pPr indent="0" lvl="2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Microglial cell    10</a:t>
            </a:r>
            <a:endParaRPr sz="1100"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‘glial cell’ without hierarchy   </a:t>
            </a:r>
            <a:endParaRPr sz="1100"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 = 20</a:t>
            </a:r>
            <a:endParaRPr sz="1100"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31859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Glial cell             20</a:t>
            </a:r>
            <a:endParaRPr sz="1100"/>
          </a:p>
          <a:p>
            <a:pPr indent="0" lvl="2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  Macroglial cell   15</a:t>
            </a:r>
            <a:endParaRPr sz="1100"/>
          </a:p>
          <a:p>
            <a:pPr indent="0" lvl="2" marL="4826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     Microglial cell    10</a:t>
            </a:r>
            <a:endParaRPr sz="1100"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Query ‘glial cell’ with hierarchy        </a:t>
            </a:r>
            <a:endParaRPr sz="1100"/>
          </a:p>
          <a:p>
            <a:pPr indent="0" lvl="2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Results = 45</a:t>
            </a:r>
            <a:endParaRPr sz="1100"/>
          </a:p>
        </p:txBody>
      </p:sp>
      <p:grpSp>
        <p:nvGrpSpPr>
          <p:cNvPr id="241" name="Google Shape;241;p34"/>
          <p:cNvGrpSpPr/>
          <p:nvPr/>
        </p:nvGrpSpPr>
        <p:grpSpPr>
          <a:xfrm>
            <a:off x="4753750" y="2872221"/>
            <a:ext cx="162496" cy="307734"/>
            <a:chOff x="4800600" y="4876800"/>
            <a:chExt cx="381000" cy="551100"/>
          </a:xfrm>
        </p:grpSpPr>
        <p:cxnSp>
          <p:nvCxnSpPr>
            <p:cNvPr id="242" name="Google Shape;242;p34"/>
            <p:cNvCxnSpPr/>
            <p:nvPr/>
          </p:nvCxnSpPr>
          <p:spPr>
            <a:xfrm rot="10800000">
              <a:off x="4800600" y="5029200"/>
              <a:ext cx="381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34"/>
            <p:cNvCxnSpPr/>
            <p:nvPr/>
          </p:nvCxnSpPr>
          <p:spPr>
            <a:xfrm>
              <a:off x="4800600" y="4876800"/>
              <a:ext cx="0" cy="551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34"/>
            <p:cNvCxnSpPr/>
            <p:nvPr/>
          </p:nvCxnSpPr>
          <p:spPr>
            <a:xfrm rot="10800000">
              <a:off x="4800600" y="5410200"/>
              <a:ext cx="3810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5" name="Google Shape;245;p34"/>
          <p:cNvSpPr txBox="1"/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Hierarchical Query Expansion</a:t>
            </a:r>
            <a:endParaRPr/>
          </a:p>
        </p:txBody>
      </p:sp>
      <p:sp>
        <p:nvSpPr>
          <p:cNvPr id="246" name="Google Shape;246;p34"/>
          <p:cNvSpPr/>
          <p:nvPr/>
        </p:nvSpPr>
        <p:spPr>
          <a:xfrm>
            <a:off x="3993960" y="952966"/>
            <a:ext cx="4270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Genes expressed in glial cells</a:t>
            </a:r>
            <a:endParaRPr b="1"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34"/>
          <p:cNvGrpSpPr/>
          <p:nvPr/>
        </p:nvGrpSpPr>
        <p:grpSpPr>
          <a:xfrm>
            <a:off x="971550" y="1713777"/>
            <a:ext cx="2668598" cy="2316996"/>
            <a:chOff x="381000" y="2438400"/>
            <a:chExt cx="3558131" cy="3089327"/>
          </a:xfrm>
        </p:grpSpPr>
        <p:grpSp>
          <p:nvGrpSpPr>
            <p:cNvPr id="248" name="Google Shape;248;p34"/>
            <p:cNvGrpSpPr/>
            <p:nvPr/>
          </p:nvGrpSpPr>
          <p:grpSpPr>
            <a:xfrm>
              <a:off x="381000" y="2438400"/>
              <a:ext cx="3558131" cy="3089327"/>
              <a:chOff x="5491888" y="3651583"/>
              <a:chExt cx="3558131" cy="3089327"/>
            </a:xfrm>
          </p:grpSpPr>
          <p:pic>
            <p:nvPicPr>
              <p:cNvPr descr="C:\Users\brushm\AppData\Roaming\PixelMetrics\CaptureWiz\Temp\14.png" id="249" name="Google Shape;249;p34"/>
              <p:cNvPicPr preferRelativeResize="0"/>
              <p:nvPr/>
            </p:nvPicPr>
            <p:blipFill rotWithShape="1">
              <a:blip r:embed="rId3">
                <a:alphaModFix/>
              </a:blip>
              <a:srcRect b="0" l="35831" r="0" t="43496"/>
              <a:stretch/>
            </p:blipFill>
            <p:spPr>
              <a:xfrm>
                <a:off x="5491888" y="3651583"/>
                <a:ext cx="3558131" cy="3089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0" name="Google Shape;250;p34"/>
              <p:cNvSpPr/>
              <p:nvPr/>
            </p:nvSpPr>
            <p:spPr>
              <a:xfrm>
                <a:off x="7162800" y="3657600"/>
                <a:ext cx="1872000" cy="60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34"/>
            <p:cNvSpPr/>
            <p:nvPr/>
          </p:nvSpPr>
          <p:spPr>
            <a:xfrm>
              <a:off x="381000" y="2438400"/>
              <a:ext cx="6858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233775" y="333769"/>
            <a:ext cx="639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Being precisely vague</a:t>
            </a:r>
            <a:endParaRPr/>
          </a:p>
        </p:txBody>
      </p:sp>
      <p:grpSp>
        <p:nvGrpSpPr>
          <p:cNvPr id="258" name="Google Shape;258;p35"/>
          <p:cNvGrpSpPr/>
          <p:nvPr/>
        </p:nvGrpSpPr>
        <p:grpSpPr>
          <a:xfrm>
            <a:off x="888954" y="1187988"/>
            <a:ext cx="3151792" cy="2767728"/>
            <a:chOff x="381000" y="2438400"/>
            <a:chExt cx="3558131" cy="3089327"/>
          </a:xfrm>
        </p:grpSpPr>
        <p:grpSp>
          <p:nvGrpSpPr>
            <p:cNvPr id="259" name="Google Shape;259;p35"/>
            <p:cNvGrpSpPr/>
            <p:nvPr/>
          </p:nvGrpSpPr>
          <p:grpSpPr>
            <a:xfrm>
              <a:off x="381000" y="2438400"/>
              <a:ext cx="3558131" cy="3089327"/>
              <a:chOff x="5491888" y="3651583"/>
              <a:chExt cx="3558131" cy="3089327"/>
            </a:xfrm>
          </p:grpSpPr>
          <p:pic>
            <p:nvPicPr>
              <p:cNvPr descr="C:\Users\brushm\AppData\Roaming\PixelMetrics\CaptureWiz\Temp\14.png" id="260" name="Google Shape;260;p35"/>
              <p:cNvPicPr preferRelativeResize="0"/>
              <p:nvPr/>
            </p:nvPicPr>
            <p:blipFill rotWithShape="1">
              <a:blip r:embed="rId3">
                <a:alphaModFix/>
              </a:blip>
              <a:srcRect b="0" l="35831" r="0" t="43496"/>
              <a:stretch/>
            </p:blipFill>
            <p:spPr>
              <a:xfrm>
                <a:off x="5491888" y="3651583"/>
                <a:ext cx="3558131" cy="308932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1" name="Google Shape;261;p35"/>
              <p:cNvSpPr/>
              <p:nvPr/>
            </p:nvSpPr>
            <p:spPr>
              <a:xfrm>
                <a:off x="7162800" y="3657600"/>
                <a:ext cx="1872000" cy="6096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2" name="Google Shape;262;p35"/>
            <p:cNvSpPr/>
            <p:nvPr/>
          </p:nvSpPr>
          <p:spPr>
            <a:xfrm>
              <a:off x="381000" y="2438400"/>
              <a:ext cx="685800" cy="457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35"/>
          <p:cNvSpPr txBox="1"/>
          <p:nvPr/>
        </p:nvSpPr>
        <p:spPr>
          <a:xfrm>
            <a:off x="4362680" y="1193315"/>
            <a:ext cx="4007400" cy="20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Ontologies give allowing annotation at varying levels of precision: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Maybe the entity being annotated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subtype of glial cell, but you don’t know which, you can just annotate with ‘glial cell’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887189" y="1005128"/>
            <a:ext cx="1591200" cy="35751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CV of wines: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Chianti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Bordeaux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Riesling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These are all different types: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location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varietal</a:t>
            </a:r>
            <a:endParaRPr i="1"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4052802" y="228600"/>
            <a:ext cx="3537000" cy="45099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Taxonomy of wines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18496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1100"/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Chianti</a:t>
            </a:r>
            <a:endParaRPr sz="1100"/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Bordeaux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09550" lvl="2" marL="9017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Riesling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Bordeaux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Chianti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Varietal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Reisling</a:t>
            </a:r>
            <a:endParaRPr b="0" i="1" sz="15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 txBox="1"/>
          <p:nvPr>
            <p:ph type="title"/>
          </p:nvPr>
        </p:nvSpPr>
        <p:spPr>
          <a:xfrm>
            <a:off x="342125" y="275032"/>
            <a:ext cx="506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Polyhierarchy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3818845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7"/>
          <p:cNvSpPr txBox="1"/>
          <p:nvPr>
            <p:ph type="title"/>
          </p:nvPr>
        </p:nvSpPr>
        <p:spPr>
          <a:xfrm>
            <a:off x="233775" y="333775"/>
            <a:ext cx="8281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relationship types are useful for grouping and being precisely vague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0651" y="1478389"/>
            <a:ext cx="3807309" cy="302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/>
          <p:nvPr/>
        </p:nvSpPr>
        <p:spPr>
          <a:xfrm>
            <a:off x="3818845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5554776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8"/>
          <p:cNvSpPr/>
          <p:nvPr/>
        </p:nvSpPr>
        <p:spPr>
          <a:xfrm>
            <a:off x="1484138" y="1053151"/>
            <a:ext cx="1669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 queryable store of knowledge;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 classification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8"/>
          <p:cNvSpPr/>
          <p:nvPr/>
        </p:nvSpPr>
        <p:spPr>
          <a:xfrm>
            <a:off x="3843916" y="1058319"/>
            <a:ext cx="4614300" cy="2640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richly annotated:</a:t>
            </a:r>
            <a:endParaRPr sz="1100"/>
          </a:p>
          <a:p>
            <a:pPr indent="-20955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0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Textual definitions; references; synonyms, links, cross-references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Relationships between terms are defined, allowing logical inference and sophisticated queries as well as graphs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arranged in a classification hierarchy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Expressed in a knowledge representation language such as RDFS, OBO, or OWL</a:t>
            </a:r>
            <a:endParaRPr sz="1100"/>
          </a:p>
        </p:txBody>
      </p:sp>
      <p:sp>
        <p:nvSpPr>
          <p:cNvPr id="287" name="Google Shape;287;p38"/>
          <p:cNvSpPr/>
          <p:nvPr/>
        </p:nvSpPr>
        <p:spPr>
          <a:xfrm>
            <a:off x="1418395" y="3782359"/>
            <a:ext cx="4851000" cy="7704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Gene Ontology, Uberon, </a:t>
            </a:r>
            <a:r>
              <a:rPr lang="en" sz="1500">
                <a:solidFill>
                  <a:srgbClr val="75707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Cell Ontology</a:t>
            </a: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, EFO, SNOMED</a:t>
            </a:r>
            <a:endParaRPr sz="1100"/>
          </a:p>
        </p:txBody>
      </p:sp>
      <p:sp>
        <p:nvSpPr>
          <p:cNvPr id="288" name="Google Shape;288;p38"/>
          <p:cNvSpPr txBox="1"/>
          <p:nvPr/>
        </p:nvSpPr>
        <p:spPr>
          <a:xfrm>
            <a:off x="4831472" y="2798132"/>
            <a:ext cx="138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771" y="980481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6494" y="961879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734" y="3418226"/>
            <a:ext cx="467483" cy="46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>
            <p:ph type="title"/>
          </p:nvPr>
        </p:nvSpPr>
        <p:spPr>
          <a:xfrm>
            <a:off x="1412421" y="316058"/>
            <a:ext cx="506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Ontology?</a:t>
            </a:r>
            <a:endParaRPr/>
          </a:p>
        </p:txBody>
      </p:sp>
      <p:pic>
        <p:nvPicPr>
          <p:cNvPr id="293" name="Google Shape;29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321" y="276947"/>
            <a:ext cx="578644" cy="5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39"/>
          <p:cNvGrpSpPr/>
          <p:nvPr/>
        </p:nvGrpSpPr>
        <p:grpSpPr>
          <a:xfrm>
            <a:off x="4031001" y="1131065"/>
            <a:ext cx="2720241" cy="2324237"/>
            <a:chOff x="4560473" y="798817"/>
            <a:chExt cx="3157197" cy="2668163"/>
          </a:xfrm>
        </p:grpSpPr>
        <p:pic>
          <p:nvPicPr>
            <p:cNvPr id="300" name="Google Shape;30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0473" y="798817"/>
              <a:ext cx="1031713" cy="1273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632504" y="800885"/>
              <a:ext cx="1028426" cy="12691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01251" y="818346"/>
              <a:ext cx="1016419" cy="12537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065554" y="2135701"/>
              <a:ext cx="1053104" cy="1301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74621" y="2135701"/>
              <a:ext cx="1077078" cy="1331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39"/>
          <p:cNvSpPr txBox="1"/>
          <p:nvPr/>
        </p:nvSpPr>
        <p:spPr>
          <a:xfrm>
            <a:off x="2745726" y="1960657"/>
            <a:ext cx="11433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paramere?</a:t>
            </a:r>
            <a:endParaRPr sz="1100"/>
          </a:p>
        </p:txBody>
      </p:sp>
      <p:sp>
        <p:nvSpPr>
          <p:cNvPr id="306" name="Google Shape;306;p39"/>
          <p:cNvSpPr txBox="1"/>
          <p:nvPr/>
        </p:nvSpPr>
        <p:spPr>
          <a:xfrm>
            <a:off x="417625" y="727925"/>
            <a:ext cx="47355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Terminology can be ambiguous</a:t>
            </a:r>
            <a:endParaRPr sz="1100"/>
          </a:p>
        </p:txBody>
      </p:sp>
      <p:sp>
        <p:nvSpPr>
          <p:cNvPr id="307" name="Google Shape;307;p39"/>
          <p:cNvSpPr txBox="1"/>
          <p:nvPr/>
        </p:nvSpPr>
        <p:spPr>
          <a:xfrm>
            <a:off x="649750" y="3701925"/>
            <a:ext cx="8076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… </a:t>
            </a:r>
            <a:r>
              <a:rPr lang="en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so text definitions, references, synonyms and images are key to helping users understand the intended meaning of a term</a:t>
            </a:r>
            <a:endParaRPr/>
          </a:p>
        </p:txBody>
      </p:sp>
      <p:sp>
        <p:nvSpPr>
          <p:cNvPr id="308" name="Google Shape;308;p39"/>
          <p:cNvSpPr txBox="1"/>
          <p:nvPr>
            <p:ph idx="4294967295" type="title"/>
          </p:nvPr>
        </p:nvSpPr>
        <p:spPr>
          <a:xfrm>
            <a:off x="311700" y="14125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non-logical parts of an ontology are important 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311700" y="14125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non-logical parts of an ontology are important !</a:t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5" y="661263"/>
            <a:ext cx="58062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/>
        </p:nvSpPr>
        <p:spPr>
          <a:xfrm>
            <a:off x="5960325" y="713950"/>
            <a:ext cx="1599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A descriptive, accessible definition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40"/>
          <p:cNvSpPr txBox="1"/>
          <p:nvPr/>
        </p:nvSpPr>
        <p:spPr>
          <a:xfrm>
            <a:off x="5960325" y="1891350"/>
            <a:ext cx="1599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Supporting references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5960325" y="3749150"/>
            <a:ext cx="15999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Synonyms (with references)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2133400" y="1569625"/>
            <a:ext cx="27321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Definition partly mined from these other ontologies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2260400" y="2340100"/>
            <a:ext cx="27321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Supporting literature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2810750" y="3020500"/>
            <a:ext cx="27321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Link to Wikipedia page version used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1" name="Google Shape;321;p40"/>
          <p:cNvSpPr txBox="1"/>
          <p:nvPr/>
        </p:nvSpPr>
        <p:spPr>
          <a:xfrm>
            <a:off x="6762275" y="2499875"/>
            <a:ext cx="2237100" cy="1059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Jargon Buster: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The properties used here (e.g. definition), are called </a:t>
            </a:r>
            <a:r>
              <a:rPr i="1" lang="en" sz="1200">
                <a:latin typeface="Libre Franklin"/>
                <a:ea typeface="Libre Franklin"/>
                <a:cs typeface="Libre Franklin"/>
                <a:sym typeface="Libre Franklin"/>
              </a:rPr>
              <a:t>Annotation Properties</a:t>
            </a:r>
            <a:r>
              <a:rPr lang="en" sz="1200">
                <a:latin typeface="Libre Franklin"/>
                <a:ea typeface="Libre Franklin"/>
                <a:cs typeface="Libre Franklin"/>
                <a:sym typeface="Libre Franklin"/>
              </a:rPr>
              <a:t> in OWL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13" y="2918900"/>
            <a:ext cx="52768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863" y="1426113"/>
            <a:ext cx="5000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163" y="1472675"/>
            <a:ext cx="2847250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1"/>
          <p:cNvSpPr txBox="1"/>
          <p:nvPr>
            <p:ph type="title"/>
          </p:nvPr>
        </p:nvSpPr>
        <p:spPr>
          <a:xfrm>
            <a:off x="311700" y="141250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non-logical parts of an ontology are important !</a:t>
            </a:r>
            <a:endParaRPr/>
          </a:p>
        </p:txBody>
      </p:sp>
      <p:sp>
        <p:nvSpPr>
          <p:cNvPr id="330" name="Google Shape;330;p41"/>
          <p:cNvSpPr txBox="1"/>
          <p:nvPr/>
        </p:nvSpPr>
        <p:spPr>
          <a:xfrm>
            <a:off x="399875" y="792975"/>
            <a:ext cx="79737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Linked images are a great way to make the meaning of terms clear.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461804" y="4732875"/>
            <a:ext cx="64554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Display of linked images  is currently broken on OLS - should be fixed soon</a:t>
            </a:r>
            <a:endParaRPr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ctrTitle"/>
          </p:nvPr>
        </p:nvSpPr>
        <p:spPr>
          <a:xfrm>
            <a:off x="514526" y="988139"/>
            <a:ext cx="7772400" cy="5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brief diversion on identifiers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you need non meaningful identifiers</a:t>
            </a:r>
            <a:endParaRPr/>
          </a:p>
        </p:txBody>
      </p:sp>
      <p:pic>
        <p:nvPicPr>
          <p:cNvPr descr="C:\Users\brushm\AppData\Roaming\PixelMetrics\CaptureWiz\Temp\14.png"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33404" r="0" t="54757"/>
          <a:stretch/>
        </p:blipFill>
        <p:spPr>
          <a:xfrm>
            <a:off x="5528675" y="2406025"/>
            <a:ext cx="2840268" cy="18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762900" y="800100"/>
            <a:ext cx="7618200" cy="339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If you ever need to change the names of your terms, you're going to need identifiers that stay the same when the term name changes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e.g. </a:t>
            </a:r>
            <a:r>
              <a:rPr b="1" lang="en" sz="1600"/>
              <a:t>microgilal cell, also known as</a:t>
            </a:r>
            <a:r>
              <a:rPr lang="en" sz="1600"/>
              <a:t>: hortega cell; microglia, microgliocyte, brain resident macrophage.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microglial cell has the unique identifier: 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	CL_0000129 (AKA CL:0000129) 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/>
              <a:t>CL_0000129 &amp; CL:0000129 are short ways of referring to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http://purl.obolibrary.org/obo/CL_0000129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This IRI is a unique, resolvable identifier on the web.</a:t>
            </a:r>
            <a:endParaRPr sz="1600"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need ontologies?</a:t>
            </a:r>
            <a:endParaRPr/>
          </a:p>
        </p:txBody>
      </p:sp>
      <p:sp>
        <p:nvSpPr>
          <p:cNvPr id="144" name="Google Shape;144;p26"/>
          <p:cNvSpPr txBox="1"/>
          <p:nvPr>
            <p:ph idx="1" type="subTitle"/>
          </p:nvPr>
        </p:nvSpPr>
        <p:spPr>
          <a:xfrm>
            <a:off x="532554" y="1347772"/>
            <a:ext cx="6400800" cy="45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Describing the problem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PURL system</a:t>
            </a:r>
            <a:endParaRPr/>
          </a:p>
        </p:txBody>
      </p:sp>
      <p:sp>
        <p:nvSpPr>
          <p:cNvPr id="349" name="Google Shape;349;p44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 group of ontologies - loosely co-ordinated through the OBO Foundry, have standardised their IRIs, e.g.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6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http://purl.obolibrary.org/obo/CL_0000129</a:t>
            </a:r>
            <a:r>
              <a:rPr lang="en"/>
              <a:t>  - A term in the cell ontology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       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http://purl.oblibrary.org/obo/cl.owl</a:t>
            </a:r>
            <a:r>
              <a:rPr lang="en"/>
              <a:t>  - The cell ontology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350" name="Google Shape;350;p44"/>
          <p:cNvSpPr txBox="1"/>
          <p:nvPr/>
        </p:nvSpPr>
        <p:spPr>
          <a:xfrm>
            <a:off x="1668450" y="2510975"/>
            <a:ext cx="5883300" cy="1944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ibre Franklin"/>
                <a:ea typeface="Libre Franklin"/>
                <a:cs typeface="Libre Franklin"/>
                <a:sym typeface="Libre Franklin"/>
              </a:rPr>
              <a:t>Jargon Buster</a:t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IRI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r>
              <a:rPr i="1" lang="en">
                <a:latin typeface="Libre Franklin"/>
                <a:ea typeface="Libre Franklin"/>
                <a:cs typeface="Libre Franklin"/>
                <a:sym typeface="Libre Franklin"/>
              </a:rPr>
              <a:t>Internationalised Resource Identifier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- a URI that can use characters in multiple languages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/>
              </a:rPr>
              <a:t>URI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r>
              <a:rPr i="1" lang="en">
                <a:latin typeface="Libre Franklin"/>
                <a:ea typeface="Libre Franklin"/>
                <a:cs typeface="Libre Franklin"/>
                <a:sym typeface="Libre Franklin"/>
              </a:rPr>
              <a:t>Unique Resource Identifier - is a string of characters, following a standard specification,  that unambiguously identifies a particular (web) resource.</a:t>
            </a:r>
            <a:endParaRPr i="1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7"/>
              </a:rPr>
              <a:t>URL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: </a:t>
            </a:r>
            <a:r>
              <a:rPr i="1" lang="en">
                <a:latin typeface="Libre Franklin"/>
                <a:ea typeface="Libre Franklin"/>
                <a:cs typeface="Libre Franklin"/>
                <a:sym typeface="Libre Franklin"/>
              </a:rPr>
              <a:t>Uniform Resource Locator</a:t>
            </a: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 - a web-resolvable URI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ctrTitle"/>
          </p:nvPr>
        </p:nvSpPr>
        <p:spPr>
          <a:xfrm>
            <a:off x="420051" y="1262064"/>
            <a:ext cx="7772400" cy="5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scalable ontologies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371375" y="86475"/>
            <a:ext cx="8153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"/>
              <a:t>OWL 2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300500" y="657975"/>
            <a:ext cx="766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5875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/>
              <a:t>W3C recommendation (2009)</a:t>
            </a:r>
            <a:endParaRPr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/>
              <a:t>A formal language (description logic) for writing ontologies and knowledge bases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Automated classification</a:t>
            </a:r>
            <a:endParaRPr sz="1600"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Error (consistency) checking</a:t>
            </a:r>
            <a:endParaRPr sz="1600"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Transparent query language (OWL Manchester Syntax)</a:t>
            </a:r>
            <a:endParaRPr sz="1600"/>
          </a:p>
          <a:p>
            <a:pPr indent="-266700" lvl="0" marL="266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/>
              <a:t>Web native: All identifiers are IRIs (for classes, relations, ontologies…) </a:t>
            </a:r>
            <a:endParaRPr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/>
              <a:t>Mappings: OBO &lt;-&gt; OWL </a:t>
            </a:r>
            <a:endParaRPr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Char char="•"/>
            </a:pPr>
            <a:r>
              <a:rPr lang="en"/>
              <a:t>Large and growing ecosystems of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/>
              <a:t>O</a:t>
            </a:r>
            <a:r>
              <a:rPr lang="en" sz="1600"/>
              <a:t>pen-source software</a:t>
            </a:r>
            <a:endParaRPr sz="1600"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Ontologies and schemas for biology representing:</a:t>
            </a:r>
            <a:endParaRPr sz="1600"/>
          </a:p>
          <a:p>
            <a:pPr indent="-15240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400"/>
              <a:t>Anatomy &amp; Cell types (CL, Uberon, DAO, ZFA...), Biological Processes &amp; Cell Components (GO), Chemicals (ChEBI), phenotypes (uPheno, MP, XPO,  DPO...)</a:t>
            </a:r>
            <a:endParaRPr sz="1400"/>
          </a:p>
          <a:p>
            <a:pPr indent="-50800" lvl="1" marL="4826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572" y="86486"/>
            <a:ext cx="11144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199" y="3176815"/>
            <a:ext cx="1266825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311" y="2347074"/>
            <a:ext cx="3018016" cy="22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7"/>
          <p:cNvSpPr txBox="1"/>
          <p:nvPr>
            <p:ph type="title"/>
          </p:nvPr>
        </p:nvSpPr>
        <p:spPr>
          <a:xfrm>
            <a:off x="121695" y="-12101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"/>
              <a:t>What is an ontology ?</a:t>
            </a:r>
            <a:endParaRPr/>
          </a:p>
        </p:txBody>
      </p:sp>
      <p:sp>
        <p:nvSpPr>
          <p:cNvPr id="371" name="Google Shape;371;p47"/>
          <p:cNvSpPr txBox="1"/>
          <p:nvPr>
            <p:ph idx="1" type="body"/>
          </p:nvPr>
        </p:nvSpPr>
        <p:spPr>
          <a:xfrm>
            <a:off x="239476" y="626966"/>
            <a:ext cx="67167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None/>
            </a:pPr>
            <a:r>
              <a:rPr lang="en" sz="2000">
                <a:solidFill>
                  <a:srgbClr val="595959"/>
                </a:solidFill>
              </a:rPr>
              <a:t> A classification</a:t>
            </a:r>
            <a:endParaRPr/>
          </a:p>
          <a:p>
            <a:pPr indent="-25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A9DB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165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165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DA9DB"/>
              </a:buClr>
              <a:buSzPts val="2000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8DA9DB"/>
              </a:buClr>
              <a:buSzPts val="2000"/>
              <a:buNone/>
            </a:pPr>
            <a:r>
              <a:t/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372" name="Google Shape;372;p47"/>
          <p:cNvSpPr/>
          <p:nvPr/>
        </p:nvSpPr>
        <p:spPr>
          <a:xfrm>
            <a:off x="6327814" y="1359618"/>
            <a:ext cx="1854600" cy="1668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4922512" y="626983"/>
            <a:ext cx="3329100" cy="2740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7"/>
          <p:cNvSpPr txBox="1"/>
          <p:nvPr/>
        </p:nvSpPr>
        <p:spPr>
          <a:xfrm>
            <a:off x="5585490" y="805548"/>
            <a:ext cx="2923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appendage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7"/>
          <p:cNvSpPr/>
          <p:nvPr/>
        </p:nvSpPr>
        <p:spPr>
          <a:xfrm>
            <a:off x="4946021" y="1404460"/>
            <a:ext cx="1301100" cy="1040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6351199" y="1668287"/>
            <a:ext cx="959400" cy="794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forewing</a:t>
            </a:r>
            <a:endParaRPr sz="1200"/>
          </a:p>
        </p:txBody>
      </p:sp>
      <p:sp>
        <p:nvSpPr>
          <p:cNvPr id="377" name="Google Shape;377;p47"/>
          <p:cNvSpPr txBox="1"/>
          <p:nvPr/>
        </p:nvSpPr>
        <p:spPr>
          <a:xfrm>
            <a:off x="7032022" y="1443334"/>
            <a:ext cx="772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7226588" y="2025550"/>
            <a:ext cx="909600" cy="681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hindwing</a:t>
            </a:r>
            <a:endParaRPr sz="1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020" y="988469"/>
            <a:ext cx="1719903" cy="158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/>
          <p:nvPr/>
        </p:nvSpPr>
        <p:spPr>
          <a:xfrm>
            <a:off x="5416817" y="3586819"/>
            <a:ext cx="3843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OWL: hindwing </a:t>
            </a:r>
            <a:r>
              <a:rPr i="1" lang="en" sz="2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SubClassOf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OBO: hindwing is_a wing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"/>
          <p:cNvSpPr/>
          <p:nvPr/>
        </p:nvSpPr>
        <p:spPr>
          <a:xfrm>
            <a:off x="1362041" y="3731063"/>
            <a:ext cx="66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English: all (insect) legs are part of a thoracic segment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8"/>
          <p:cNvSpPr/>
          <p:nvPr/>
        </p:nvSpPr>
        <p:spPr>
          <a:xfrm>
            <a:off x="2564916" y="926018"/>
            <a:ext cx="1137000" cy="96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8"/>
          <p:cNvSpPr/>
          <p:nvPr/>
        </p:nvSpPr>
        <p:spPr>
          <a:xfrm>
            <a:off x="1166217" y="269127"/>
            <a:ext cx="2749200" cy="187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522837" y="420550"/>
            <a:ext cx="216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segment’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0043" y="105914"/>
            <a:ext cx="2926904" cy="220132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8"/>
          <p:cNvSpPr/>
          <p:nvPr/>
        </p:nvSpPr>
        <p:spPr>
          <a:xfrm>
            <a:off x="1362041" y="924695"/>
            <a:ext cx="1131000" cy="96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/>
          <p:nvPr/>
        </p:nvSpPr>
        <p:spPr>
          <a:xfrm>
            <a:off x="1362041" y="2846027"/>
            <a:ext cx="66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OWL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‘leg’ </a:t>
            </a:r>
            <a:r>
              <a:rPr i="1" lang="en" sz="2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SubClassOf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solidFill>
                  <a:srgbClr val="F19D63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OBO: 'leg'; relationship: part_of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/>
          <p:nvPr/>
        </p:nvSpPr>
        <p:spPr>
          <a:xfrm>
            <a:off x="3250716" y="926018"/>
            <a:ext cx="1137000" cy="96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1852017" y="269127"/>
            <a:ext cx="2749200" cy="187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9"/>
          <p:cNvSpPr txBox="1"/>
          <p:nvPr/>
        </p:nvSpPr>
        <p:spPr>
          <a:xfrm>
            <a:off x="2208637" y="420550"/>
            <a:ext cx="216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segment’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5843" y="105914"/>
            <a:ext cx="2926904" cy="220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/>
          <p:nvPr/>
        </p:nvSpPr>
        <p:spPr>
          <a:xfrm>
            <a:off x="2047841" y="924695"/>
            <a:ext cx="1131000" cy="962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49"/>
          <p:cNvSpPr/>
          <p:nvPr/>
        </p:nvSpPr>
        <p:spPr>
          <a:xfrm>
            <a:off x="709026" y="2972725"/>
            <a:ext cx="7287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subclass restriction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‘leg’ </a:t>
            </a:r>
            <a:r>
              <a:rPr i="1" lang="en" sz="2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SubClassOf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solidFill>
                  <a:srgbClr val="F19D63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9"/>
          <p:cNvSpPr txBox="1"/>
          <p:nvPr/>
        </p:nvSpPr>
        <p:spPr>
          <a:xfrm>
            <a:off x="733925" y="3166625"/>
            <a:ext cx="4205100" cy="1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685425" y="2396750"/>
            <a:ext cx="7876200" cy="220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ibre Franklin"/>
                <a:ea typeface="Libre Franklin"/>
                <a:cs typeface="Libre Franklin"/>
                <a:sym typeface="Libre Franklin"/>
              </a:rPr>
              <a:t>Jargon Buster</a:t>
            </a:r>
            <a:endParaRPr b="1" sz="17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4" name="Google Shape;404;p49"/>
          <p:cNvSpPr/>
          <p:nvPr/>
        </p:nvSpPr>
        <p:spPr>
          <a:xfrm>
            <a:off x="4508450" y="2840650"/>
            <a:ext cx="3393900" cy="698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49"/>
          <p:cNvCxnSpPr/>
          <p:nvPr/>
        </p:nvCxnSpPr>
        <p:spPr>
          <a:xfrm flipH="1" rot="10800000">
            <a:off x="4169275" y="3319125"/>
            <a:ext cx="6828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9"/>
          <p:cNvSpPr txBox="1"/>
          <p:nvPr/>
        </p:nvSpPr>
        <p:spPr>
          <a:xfrm>
            <a:off x="2708975" y="3711225"/>
            <a:ext cx="32880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Relation, AKA OWL ObjectProperty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07" name="Google Shape;407;p49"/>
          <p:cNvCxnSpPr/>
          <p:nvPr/>
        </p:nvCxnSpPr>
        <p:spPr>
          <a:xfrm flipH="1">
            <a:off x="5810300" y="2585600"/>
            <a:ext cx="545100" cy="48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9"/>
          <p:cNvSpPr txBox="1"/>
          <p:nvPr/>
        </p:nvSpPr>
        <p:spPr>
          <a:xfrm>
            <a:off x="6355400" y="2366950"/>
            <a:ext cx="19611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existential quantifier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6856550" y="3573250"/>
            <a:ext cx="486600" cy="3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49"/>
          <p:cNvSpPr txBox="1"/>
          <p:nvPr/>
        </p:nvSpPr>
        <p:spPr>
          <a:xfrm>
            <a:off x="6035825" y="3941938"/>
            <a:ext cx="41835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"/>
                <a:ea typeface="Libre Franklin"/>
                <a:cs typeface="Libre Franklin"/>
                <a:sym typeface="Libre Franklin"/>
              </a:rPr>
              <a:t>Anonymous class expression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/>
          <p:nvPr/>
        </p:nvSpPr>
        <p:spPr>
          <a:xfrm>
            <a:off x="1419481" y="1821962"/>
            <a:ext cx="2533500" cy="1871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1776102" y="1973385"/>
            <a:ext cx="216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has_part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0942" y="1590720"/>
            <a:ext cx="2926904" cy="2201327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/>
          <p:nvPr/>
        </p:nvSpPr>
        <p:spPr>
          <a:xfrm>
            <a:off x="2099097" y="2325810"/>
            <a:ext cx="1542900" cy="1260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0"/>
          <p:cNvSpPr/>
          <p:nvPr/>
        </p:nvSpPr>
        <p:spPr>
          <a:xfrm>
            <a:off x="882310" y="619462"/>
            <a:ext cx="6607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‘wing’ </a:t>
            </a:r>
            <a:r>
              <a:rPr i="1" lang="en" sz="2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SubClassOf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solidFill>
                  <a:srgbClr val="F19D63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0"/>
          <p:cNvSpPr/>
          <p:nvPr/>
        </p:nvSpPr>
        <p:spPr>
          <a:xfrm>
            <a:off x="879550" y="1083626"/>
            <a:ext cx="6863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‘thoracic segment’ </a:t>
            </a:r>
            <a:r>
              <a:rPr i="1" lang="en" sz="2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SubClassOf </a:t>
            </a:r>
            <a:r>
              <a:rPr b="1"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has_part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" sz="2000">
                <a:solidFill>
                  <a:srgbClr val="F19D63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‘wing’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50"/>
          <p:cNvSpPr/>
          <p:nvPr/>
        </p:nvSpPr>
        <p:spPr>
          <a:xfrm>
            <a:off x="7501186" y="1011256"/>
            <a:ext cx="5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/>
          <p:nvPr/>
        </p:nvSpPr>
        <p:spPr>
          <a:xfrm>
            <a:off x="7129729" y="554488"/>
            <a:ext cx="34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0"/>
          <p:cNvSpPr/>
          <p:nvPr/>
        </p:nvSpPr>
        <p:spPr>
          <a:xfrm>
            <a:off x="3807864" y="3194553"/>
            <a:ext cx="5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idx="1" type="body"/>
          </p:nvPr>
        </p:nvSpPr>
        <p:spPr>
          <a:xfrm>
            <a:off x="1027907" y="265249"/>
            <a:ext cx="6479700" cy="31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38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/>
              <a:t>‘claw’ </a:t>
            </a:r>
            <a:r>
              <a:rPr i="1" lang="en">
                <a:solidFill>
                  <a:srgbClr val="0000FF"/>
                </a:solidFill>
              </a:rPr>
              <a:t>SubClassOf</a:t>
            </a:r>
            <a:r>
              <a:rPr lang="en"/>
              <a:t> </a:t>
            </a:r>
            <a:r>
              <a:rPr b="1" lang="en"/>
              <a:t>connected_to</a:t>
            </a:r>
            <a:r>
              <a:rPr lang="en"/>
              <a:t> </a:t>
            </a:r>
            <a:r>
              <a:rPr i="1" lang="en">
                <a:solidFill>
                  <a:srgbClr val="663366"/>
                </a:solidFill>
              </a:rPr>
              <a:t>some ‘</a:t>
            </a:r>
            <a:r>
              <a:rPr lang="en"/>
              <a:t>tarsal segment’</a:t>
            </a:r>
            <a:endParaRPr/>
          </a:p>
          <a:p>
            <a:pPr indent="-158750" lvl="0" marL="165100" rtl="0" algn="l">
              <a:lnSpc>
                <a:spcPct val="90000"/>
              </a:lnSpc>
              <a:spcBef>
                <a:spcPts val="700"/>
              </a:spcBef>
              <a:spcAft>
                <a:spcPts val="400"/>
              </a:spcAft>
              <a:buClr>
                <a:schemeClr val="dk1"/>
              </a:buClr>
              <a:buSzPts val="1900"/>
              <a:buChar char="•"/>
            </a:pPr>
            <a:r>
              <a:rPr lang="en"/>
              <a:t>‘tarsal segment’ </a:t>
            </a:r>
            <a:r>
              <a:rPr i="1" lang="en">
                <a:solidFill>
                  <a:srgbClr val="0000FF"/>
                </a:solidFill>
              </a:rPr>
              <a:t>SubClassOf</a:t>
            </a:r>
            <a:r>
              <a:rPr lang="en"/>
              <a:t>  </a:t>
            </a:r>
            <a:r>
              <a:rPr b="1" lang="en"/>
              <a:t>connected_to</a:t>
            </a:r>
            <a:r>
              <a:rPr lang="en"/>
              <a:t> </a:t>
            </a:r>
            <a:r>
              <a:rPr i="1" lang="en">
                <a:solidFill>
                  <a:schemeClr val="accent1"/>
                </a:solidFill>
              </a:rPr>
              <a:t>some </a:t>
            </a:r>
            <a:r>
              <a:rPr lang="en"/>
              <a:t>claw</a:t>
            </a:r>
            <a:endParaRPr/>
          </a:p>
        </p:txBody>
      </p:sp>
      <p:pic>
        <p:nvPicPr>
          <p:cNvPr id="429" name="Google Shape;42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7748" y="2390071"/>
            <a:ext cx="1748874" cy="87443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/>
        </p:nvSpPr>
        <p:spPr>
          <a:xfrm>
            <a:off x="4659699" y="2419001"/>
            <a:ext cx="54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claw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1"/>
          <p:cNvSpPr txBox="1"/>
          <p:nvPr/>
        </p:nvSpPr>
        <p:spPr>
          <a:xfrm>
            <a:off x="5926774" y="3439502"/>
            <a:ext cx="1468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tarsal segments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51"/>
          <p:cNvCxnSpPr/>
          <p:nvPr/>
        </p:nvCxnSpPr>
        <p:spPr>
          <a:xfrm flipH="1" rot="5400000">
            <a:off x="5856853" y="3178015"/>
            <a:ext cx="301200" cy="299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3" name="Google Shape;433;p51"/>
          <p:cNvCxnSpPr/>
          <p:nvPr/>
        </p:nvCxnSpPr>
        <p:spPr>
          <a:xfrm flipH="1" rot="5400000">
            <a:off x="6031972" y="3186470"/>
            <a:ext cx="388800" cy="253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4" name="Google Shape;434;p51"/>
          <p:cNvCxnSpPr/>
          <p:nvPr/>
        </p:nvCxnSpPr>
        <p:spPr>
          <a:xfrm flipH="1" rot="5400000">
            <a:off x="6212293" y="3195091"/>
            <a:ext cx="408300" cy="80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5" name="Google Shape;435;p51"/>
          <p:cNvCxnSpPr/>
          <p:nvPr/>
        </p:nvCxnSpPr>
        <p:spPr>
          <a:xfrm>
            <a:off x="5143492" y="2817459"/>
            <a:ext cx="265200" cy="204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6" name="Google Shape;436;p51"/>
          <p:cNvSpPr/>
          <p:nvPr/>
        </p:nvSpPr>
        <p:spPr>
          <a:xfrm>
            <a:off x="6986663" y="606421"/>
            <a:ext cx="346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✔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51"/>
          <p:cNvSpPr/>
          <p:nvPr/>
        </p:nvSpPr>
        <p:spPr>
          <a:xfrm>
            <a:off x="7126800" y="844471"/>
            <a:ext cx="5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1"/>
          <p:cNvSpPr/>
          <p:nvPr/>
        </p:nvSpPr>
        <p:spPr>
          <a:xfrm>
            <a:off x="1621981" y="2146012"/>
            <a:ext cx="2752500" cy="2133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1"/>
          <p:cNvSpPr txBox="1"/>
          <p:nvPr/>
        </p:nvSpPr>
        <p:spPr>
          <a:xfrm>
            <a:off x="1947235" y="2352146"/>
            <a:ext cx="216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connected_to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‘claw’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2255522" y="2836894"/>
            <a:ext cx="1393200" cy="1093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tarsal segment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51"/>
          <p:cNvSpPr/>
          <p:nvPr/>
        </p:nvSpPr>
        <p:spPr>
          <a:xfrm>
            <a:off x="4206188" y="3665417"/>
            <a:ext cx="587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2"/>
          <p:cNvSpPr txBox="1"/>
          <p:nvPr>
            <p:ph type="title"/>
          </p:nvPr>
        </p:nvSpPr>
        <p:spPr>
          <a:xfrm>
            <a:off x="533400" y="228600"/>
            <a:ext cx="457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"/>
              <a:t>Relationships store knowledge in query-able form</a:t>
            </a:r>
            <a:endParaRPr/>
          </a:p>
        </p:txBody>
      </p:sp>
      <p:sp>
        <p:nvSpPr>
          <p:cNvPr id="448" name="Google Shape;448;p52"/>
          <p:cNvSpPr/>
          <p:nvPr/>
        </p:nvSpPr>
        <p:spPr>
          <a:xfrm>
            <a:off x="7213714" y="1832170"/>
            <a:ext cx="900600" cy="845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2"/>
          <p:cNvSpPr/>
          <p:nvPr/>
        </p:nvSpPr>
        <p:spPr>
          <a:xfrm>
            <a:off x="5452601" y="1585176"/>
            <a:ext cx="3075300" cy="2703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2"/>
          <p:cNvSpPr txBox="1"/>
          <p:nvPr/>
        </p:nvSpPr>
        <p:spPr>
          <a:xfrm>
            <a:off x="5907363" y="733443"/>
            <a:ext cx="2165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thoracic segment’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52"/>
          <p:cNvSpPr/>
          <p:nvPr/>
        </p:nvSpPr>
        <p:spPr>
          <a:xfrm>
            <a:off x="5857802" y="1688721"/>
            <a:ext cx="1356000" cy="13077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52"/>
          <p:cNvSpPr/>
          <p:nvPr/>
        </p:nvSpPr>
        <p:spPr>
          <a:xfrm>
            <a:off x="6285806" y="1748943"/>
            <a:ext cx="729600" cy="649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forewing</a:t>
            </a:r>
            <a:endParaRPr sz="1200"/>
          </a:p>
        </p:txBody>
      </p:sp>
      <p:sp>
        <p:nvSpPr>
          <p:cNvPr id="453" name="Google Shape;453;p52"/>
          <p:cNvSpPr txBox="1"/>
          <p:nvPr/>
        </p:nvSpPr>
        <p:spPr>
          <a:xfrm>
            <a:off x="5885311" y="2082511"/>
            <a:ext cx="7725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2"/>
          <p:cNvSpPr/>
          <p:nvPr/>
        </p:nvSpPr>
        <p:spPr>
          <a:xfrm>
            <a:off x="6141241" y="2412557"/>
            <a:ext cx="747300" cy="583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hindwing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3834" y="1308875"/>
            <a:ext cx="3458603" cy="252576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2"/>
          <p:cNvSpPr/>
          <p:nvPr/>
        </p:nvSpPr>
        <p:spPr>
          <a:xfrm>
            <a:off x="5350821" y="372956"/>
            <a:ext cx="3075300" cy="2703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2"/>
          <p:cNvSpPr/>
          <p:nvPr/>
        </p:nvSpPr>
        <p:spPr>
          <a:xfrm>
            <a:off x="5978613" y="3181455"/>
            <a:ext cx="1235100" cy="8451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antenna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2"/>
          <p:cNvSpPr txBox="1"/>
          <p:nvPr/>
        </p:nvSpPr>
        <p:spPr>
          <a:xfrm>
            <a:off x="7315493" y="3137147"/>
            <a:ext cx="109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appendage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558800" y="205383"/>
            <a:ext cx="7010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en" sz="3400"/>
              <a:t>An </a:t>
            </a:r>
            <a:r>
              <a:rPr b="1" lang="en" sz="3400"/>
              <a:t>ontology is </a:t>
            </a:r>
            <a:r>
              <a:rPr lang="en" sz="3400"/>
              <a:t>a </a:t>
            </a:r>
            <a:r>
              <a:rPr b="1" lang="en" sz="3400"/>
              <a:t>classification</a:t>
            </a:r>
            <a:br>
              <a:rPr b="1" lang="en" sz="3400"/>
            </a:br>
            <a:endParaRPr/>
          </a:p>
        </p:txBody>
      </p:sp>
      <p:sp>
        <p:nvSpPr>
          <p:cNvPr id="464" name="Google Shape;464;p53"/>
          <p:cNvSpPr txBox="1"/>
          <p:nvPr>
            <p:ph idx="1" type="body"/>
          </p:nvPr>
        </p:nvSpPr>
        <p:spPr>
          <a:xfrm>
            <a:off x="423062" y="892406"/>
            <a:ext cx="7281900" cy="3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6510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There are </a:t>
            </a:r>
            <a:r>
              <a:rPr b="1" lang="en" sz="2000"/>
              <a:t>lots of </a:t>
            </a:r>
            <a:r>
              <a:rPr lang="en" sz="2000"/>
              <a:t>useful </a:t>
            </a:r>
            <a:r>
              <a:rPr b="1" lang="en" sz="2000"/>
              <a:t>ways to classify</a:t>
            </a:r>
            <a:r>
              <a:rPr lang="en" sz="2000"/>
              <a:t> stuff</a:t>
            </a:r>
            <a:endParaRPr sz="1700"/>
          </a:p>
          <a:p>
            <a:pPr indent="-165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A single neuron may be classified by </a:t>
            </a:r>
            <a:endParaRPr sz="2000"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structure </a:t>
            </a:r>
            <a:endParaRPr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pseudo-bipolar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electrophysiology </a:t>
            </a:r>
            <a:endParaRPr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spiking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neurotransmitter </a:t>
            </a:r>
            <a:endParaRPr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cholinergic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sensory modality </a:t>
            </a:r>
            <a:endParaRPr sz="1700"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secondary olfactory neuron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pattern of innervation within the brain </a:t>
            </a:r>
            <a:endParaRPr sz="1700"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antennal lobe projection neuron, mushroom body extrinsic neuron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Lineage: </a:t>
            </a:r>
            <a:endParaRPr/>
          </a:p>
          <a:p>
            <a:pPr indent="-1714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descended from neuroblast ALad1 </a:t>
            </a:r>
            <a:endParaRPr/>
          </a:p>
          <a:p>
            <a:pPr indent="-50800" lvl="1" marL="4826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sz="1700"/>
          </a:p>
        </p:txBody>
      </p:sp>
      <p:pic>
        <p:nvPicPr>
          <p:cNvPr id="465" name="Google Shape;4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3486" y="1559616"/>
            <a:ext cx="2291619" cy="232634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 txBox="1"/>
          <p:nvPr/>
        </p:nvSpPr>
        <p:spPr>
          <a:xfrm>
            <a:off x="7484092" y="1559616"/>
            <a:ext cx="16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5533486" y="3608957"/>
            <a:ext cx="146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AEE00"/>
                </a:solidFill>
                <a:latin typeface="Calibri"/>
                <a:ea typeface="Calibri"/>
                <a:cs typeface="Calibri"/>
                <a:sym typeface="Calibri"/>
              </a:rPr>
              <a:t>VGlut-F-200455</a:t>
            </a:r>
            <a:endParaRPr sz="1500">
              <a:solidFill>
                <a:srgbClr val="AAE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 flipH="1">
            <a:off x="7002867" y="1559616"/>
            <a:ext cx="907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AEE00"/>
                </a:solidFill>
                <a:latin typeface="Calibri"/>
                <a:ea typeface="Calibri"/>
                <a:cs typeface="Calibri"/>
                <a:sym typeface="Calibri"/>
              </a:rPr>
              <a:t>DL1 adPN</a:t>
            </a:r>
            <a:endParaRPr sz="1500">
              <a:solidFill>
                <a:srgbClr val="AAEE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629841" y="27384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 can’t find what we’re looking for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775223" y="1173362"/>
            <a:ext cx="2844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folksonomy: NCBI BioSample</a:t>
            </a:r>
            <a:endParaRPr/>
          </a:p>
        </p:txBody>
      </p:sp>
      <p:sp>
        <p:nvSpPr>
          <p:cNvPr id="152" name="Google Shape;152;p27"/>
          <p:cNvSpPr txBox="1"/>
          <p:nvPr>
            <p:ph idx="2" type="body"/>
          </p:nvPr>
        </p:nvSpPr>
        <p:spPr>
          <a:xfrm>
            <a:off x="1775221" y="1703785"/>
            <a:ext cx="27495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" sz="1700"/>
              <a:t>Too flexible, multiple options, no enforcement standards </a:t>
            </a:r>
            <a:endParaRPr/>
          </a:p>
          <a:p>
            <a:pPr indent="-196850" lvl="1" marL="469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" sz="1500"/>
              <a:t>standardized</a:t>
            </a:r>
            <a:endParaRPr/>
          </a:p>
          <a:p>
            <a:pPr indent="-196850" lvl="1" marL="469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" sz="1500"/>
              <a:t>quasi-standardized</a:t>
            </a:r>
            <a:endParaRPr/>
          </a:p>
          <a:p>
            <a:pPr indent="-196850" lvl="1" marL="4699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Font typeface="Noto Sans Symbols"/>
              <a:buChar char="▪"/>
            </a:pPr>
            <a:r>
              <a:rPr lang="en" sz="1500"/>
              <a:t>non-standardized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" sz="1700"/>
              <a:t>Data at varying depth or granularity</a:t>
            </a:r>
            <a:endParaRPr/>
          </a:p>
        </p:txBody>
      </p:sp>
      <p:sp>
        <p:nvSpPr>
          <p:cNvPr id="153" name="Google Shape;153;p27"/>
          <p:cNvSpPr txBox="1"/>
          <p:nvPr>
            <p:ph idx="3" type="body"/>
          </p:nvPr>
        </p:nvSpPr>
        <p:spPr>
          <a:xfrm>
            <a:off x="4714652" y="1173362"/>
            <a:ext cx="2557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Just kill me now:</a:t>
            </a:r>
            <a:endParaRPr/>
          </a:p>
        </p:txBody>
      </p:sp>
      <p:graphicFrame>
        <p:nvGraphicFramePr>
          <p:cNvPr id="154" name="Google Shape;154;p27"/>
          <p:cNvGraphicFramePr/>
          <p:nvPr/>
        </p:nvGraphicFramePr>
        <p:xfrm>
          <a:off x="4714651" y="16425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{49E1FBA0-E3FF-4C49-BA34-BE3D3A5FA9EE}</a:tableStyleId>
              </a:tblPr>
              <a:tblGrid>
                <a:gridCol w="1278850"/>
                <a:gridCol w="1278850"/>
              </a:tblGrid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/>
                        <a:t>Query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# records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Feces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22,592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Faeces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1,750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Ordure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Dung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19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Manure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154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Excreta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153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Stool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22,756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Stool</a:t>
                      </a:r>
                      <a:r>
                        <a:rPr lang="en" sz="1100"/>
                        <a:t> NOT faeces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21,798</a:t>
                      </a:r>
                      <a:endParaRPr sz="1100"/>
                    </a:p>
                  </a:txBody>
                  <a:tcPr marT="28925" marB="28925" marR="57875" marL="57875"/>
                </a:tc>
              </a:tr>
              <a:tr h="234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Stool NOT</a:t>
                      </a:r>
                      <a:r>
                        <a:rPr lang="en" sz="1100"/>
                        <a:t> feces</a:t>
                      </a:r>
                      <a:endParaRPr sz="1100"/>
                    </a:p>
                  </a:txBody>
                  <a:tcPr marT="28925" marB="28925" marR="57875" marL="578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18,314</a:t>
                      </a:r>
                      <a:endParaRPr sz="1100"/>
                    </a:p>
                  </a:txBody>
                  <a:tcPr marT="28925" marB="28925" marR="57875" marL="57875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253" y="233510"/>
            <a:ext cx="5584747" cy="435709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4"/>
          <p:cNvSpPr txBox="1"/>
          <p:nvPr>
            <p:ph type="title"/>
          </p:nvPr>
        </p:nvSpPr>
        <p:spPr>
          <a:xfrm>
            <a:off x="386093" y="732866"/>
            <a:ext cx="67167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 sz="2800"/>
              <a:t>Manually </a:t>
            </a:r>
            <a:br>
              <a:rPr lang="en" sz="2800"/>
            </a:br>
            <a:r>
              <a:rPr lang="en" sz="2800"/>
              <a:t>maintained</a:t>
            </a:r>
            <a:br>
              <a:rPr lang="en" sz="2800"/>
            </a:br>
            <a:r>
              <a:rPr lang="en" sz="2800"/>
              <a:t>multiple </a:t>
            </a:r>
            <a:br>
              <a:rPr lang="en" sz="2800"/>
            </a:br>
            <a:r>
              <a:rPr lang="en" sz="2800"/>
              <a:t>inheritance</a:t>
            </a:r>
            <a:br>
              <a:rPr lang="en" sz="2800"/>
            </a:br>
            <a:r>
              <a:rPr lang="en" sz="2800"/>
              <a:t>doesn’t </a:t>
            </a:r>
            <a:br>
              <a:rPr lang="en" sz="2800"/>
            </a:br>
            <a:r>
              <a:rPr lang="en" sz="2800"/>
              <a:t>scale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5"/>
          <p:cNvSpPr txBox="1"/>
          <p:nvPr>
            <p:ph type="title"/>
          </p:nvPr>
        </p:nvSpPr>
        <p:spPr>
          <a:xfrm>
            <a:off x="558800" y="205383"/>
            <a:ext cx="70104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rPr lang="en"/>
              <a:t>Problem: Managing multiple inheritance classification</a:t>
            </a:r>
            <a:endParaRPr/>
          </a:p>
        </p:txBody>
      </p:sp>
      <p:sp>
        <p:nvSpPr>
          <p:cNvPr id="480" name="Google Shape;480;p55"/>
          <p:cNvSpPr txBox="1"/>
          <p:nvPr>
            <p:ph idx="1" type="body"/>
          </p:nvPr>
        </p:nvSpPr>
        <p:spPr>
          <a:xfrm>
            <a:off x="793492" y="1327325"/>
            <a:ext cx="7438500" cy="37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58750" lvl="0" marL="165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/>
              <a:t>Maintaining multiple inheritance classifications by hand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b="1" lang="en" sz="2000">
                <a:solidFill>
                  <a:srgbClr val="FF0000"/>
                </a:solidFill>
              </a:rPr>
              <a:t>Doesn’t scale  </a:t>
            </a:r>
            <a:endParaRPr/>
          </a:p>
          <a:p>
            <a:pPr indent="-1587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When adding a new class how are human editors to know</a:t>
            </a:r>
            <a:endParaRPr/>
          </a:p>
          <a:p>
            <a:pPr indent="-171450" lvl="3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all of the relevant classifications to add?</a:t>
            </a:r>
            <a:endParaRPr/>
          </a:p>
          <a:p>
            <a:pPr indent="-171450" lvl="3" marL="1143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how to rearrange the existing class hierarchy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b="1" lang="en" sz="2000">
                <a:solidFill>
                  <a:srgbClr val="FF0000"/>
                </a:solidFill>
              </a:rPr>
              <a:t>Is bad for consistency:</a:t>
            </a:r>
            <a:endParaRPr sz="2000"/>
          </a:p>
          <a:p>
            <a:pPr indent="-1587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Reasons for existing classifications often opaque</a:t>
            </a:r>
            <a:endParaRPr/>
          </a:p>
          <a:p>
            <a:pPr indent="-158750" lvl="2" marL="812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Hard to check for consistency with distant superclasses</a:t>
            </a:r>
            <a:endParaRPr sz="1700"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" sz="2000">
                <a:solidFill>
                  <a:srgbClr val="FF0000"/>
                </a:solidFill>
              </a:rPr>
              <a:t>Doesn’t allow for querying </a:t>
            </a:r>
            <a:endParaRPr/>
          </a:p>
          <a:p>
            <a:pPr indent="-158750" lvl="2" marL="812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700"/>
              <a:buChar char="•"/>
            </a:pPr>
            <a:r>
              <a:rPr lang="en" sz="1700"/>
              <a:t>A formalized ontology can be queried for classes with arbitrary sets of properties.  A manual classification can not.</a:t>
            </a:r>
            <a:endParaRPr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/>
          <p:nvPr/>
        </p:nvSpPr>
        <p:spPr>
          <a:xfrm>
            <a:off x="3940312" y="2280177"/>
            <a:ext cx="2972100" cy="2139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56"/>
          <p:cNvSpPr/>
          <p:nvPr/>
        </p:nvSpPr>
        <p:spPr>
          <a:xfrm>
            <a:off x="5430942" y="2326448"/>
            <a:ext cx="3105300" cy="2044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6"/>
          <p:cNvSpPr txBox="1"/>
          <p:nvPr/>
        </p:nvSpPr>
        <p:spPr>
          <a:xfrm>
            <a:off x="4009426" y="3181672"/>
            <a:ext cx="11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sense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6"/>
          <p:cNvSpPr txBox="1"/>
          <p:nvPr/>
        </p:nvSpPr>
        <p:spPr>
          <a:xfrm>
            <a:off x="7054644" y="2961793"/>
            <a:ext cx="153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capable_of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detection of smell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56"/>
          <p:cNvSpPr txBox="1"/>
          <p:nvPr/>
        </p:nvSpPr>
        <p:spPr>
          <a:xfrm>
            <a:off x="5783337" y="2967865"/>
            <a:ext cx="90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olfactory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sense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6"/>
          <p:cNvSpPr txBox="1"/>
          <p:nvPr>
            <p:ph idx="1" type="body"/>
          </p:nvPr>
        </p:nvSpPr>
        <p:spPr>
          <a:xfrm>
            <a:off x="508000" y="1403229"/>
            <a:ext cx="8311200" cy="35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65100" lvl="2" marL="190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English: </a:t>
            </a:r>
            <a:r>
              <a:rPr lang="en" sz="1500"/>
              <a:t>Any sense organ that functions in the detection of smell is an olfactory sense organ</a:t>
            </a:r>
            <a:endParaRPr/>
          </a:p>
          <a:p>
            <a:pPr indent="-63500" lvl="2" marL="190500" rtl="0" algn="l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165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" sz="2000"/>
              <a:t>OWL Manchester Syntax </a:t>
            </a:r>
            <a:endParaRPr/>
          </a:p>
          <a:p>
            <a:pPr indent="-15875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/>
              <a:t>antennal sense organ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/>
              <a:t> </a:t>
            </a:r>
            <a:r>
              <a:rPr lang="en">
                <a:solidFill>
                  <a:srgbClr val="3366FF"/>
                </a:solidFill>
              </a:rPr>
              <a:t>EquivalentTo </a:t>
            </a:r>
            <a:r>
              <a:rPr lang="en">
                <a:solidFill>
                  <a:schemeClr val="dk1"/>
                </a:solidFill>
              </a:rPr>
              <a:t>‘sense organ’ 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B6B7"/>
              </a:buClr>
              <a:buSzPts val="1700"/>
              <a:buNone/>
            </a:pPr>
            <a:r>
              <a:rPr i="1" lang="en">
                <a:solidFill>
                  <a:srgbClr val="5BB6B7"/>
                </a:solidFill>
              </a:rPr>
              <a:t>that</a:t>
            </a:r>
            <a:r>
              <a:rPr i="1" lang="en">
                <a:solidFill>
                  <a:srgbClr val="5BB6B7"/>
                </a:solidFill>
              </a:rPr>
              <a:t> </a:t>
            </a:r>
            <a:endParaRPr i="1">
              <a:solidFill>
                <a:srgbClr val="5BB6B7"/>
              </a:solidFill>
            </a:endParaRPr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5BB6B7"/>
              </a:buClr>
              <a:buSzPts val="1700"/>
              <a:buNone/>
            </a:pPr>
            <a:r>
              <a:rPr b="1" lang="en"/>
              <a:t>capable_of</a:t>
            </a:r>
            <a:r>
              <a:rPr lang="en"/>
              <a:t> </a:t>
            </a:r>
            <a:r>
              <a:rPr i="1" lang="en">
                <a:solidFill>
                  <a:srgbClr val="F6BD96"/>
                </a:solidFill>
              </a:rPr>
              <a:t>some </a:t>
            </a:r>
            <a:r>
              <a:rPr lang="en"/>
              <a:t>‘detection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/>
              <a:t>of smell’</a:t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-1524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-508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-508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-50800" lvl="1" marL="482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-38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81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38100" lvl="0" marL="165100" rtl="0" algn="l">
              <a:lnSpc>
                <a:spcPct val="90000"/>
              </a:lnSpc>
              <a:spcBef>
                <a:spcPts val="700"/>
              </a:spcBef>
              <a:spcAft>
                <a:spcPts val="40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91" name="Google Shape;491;p56"/>
          <p:cNvSpPr txBox="1"/>
          <p:nvPr/>
        </p:nvSpPr>
        <p:spPr>
          <a:xfrm>
            <a:off x="992012" y="90526"/>
            <a:ext cx="60690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The knowledge an ontology contains can be used to automate classification</a:t>
            </a:r>
            <a:endParaRPr sz="2700">
              <a:solidFill>
                <a:srgbClr val="75367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56"/>
          <p:cNvCxnSpPr/>
          <p:nvPr/>
        </p:nvCxnSpPr>
        <p:spPr>
          <a:xfrm rot="10800000">
            <a:off x="7715435" y="3641604"/>
            <a:ext cx="565200" cy="502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3" name="Google Shape;493;p56"/>
          <p:cNvSpPr txBox="1"/>
          <p:nvPr/>
        </p:nvSpPr>
        <p:spPr>
          <a:xfrm>
            <a:off x="8349711" y="4039043"/>
            <a:ext cx="583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/>
          <p:nvPr/>
        </p:nvSpPr>
        <p:spPr>
          <a:xfrm>
            <a:off x="764200" y="2423332"/>
            <a:ext cx="2972100" cy="2139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7"/>
          <p:cNvSpPr/>
          <p:nvPr/>
        </p:nvSpPr>
        <p:spPr>
          <a:xfrm>
            <a:off x="2254831" y="2469602"/>
            <a:ext cx="3105300" cy="20445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57"/>
          <p:cNvSpPr txBox="1"/>
          <p:nvPr/>
        </p:nvSpPr>
        <p:spPr>
          <a:xfrm>
            <a:off x="833314" y="3324827"/>
            <a:ext cx="11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sense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57"/>
          <p:cNvSpPr txBox="1"/>
          <p:nvPr/>
        </p:nvSpPr>
        <p:spPr>
          <a:xfrm>
            <a:off x="3878532" y="3104948"/>
            <a:ext cx="1535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capable_of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detection of smell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7"/>
          <p:cNvSpPr txBox="1"/>
          <p:nvPr/>
        </p:nvSpPr>
        <p:spPr>
          <a:xfrm>
            <a:off x="2607225" y="3111020"/>
            <a:ext cx="90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olfactory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sense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7"/>
          <p:cNvSpPr/>
          <p:nvPr/>
        </p:nvSpPr>
        <p:spPr>
          <a:xfrm>
            <a:off x="1089941" y="791173"/>
            <a:ext cx="1042200" cy="897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7"/>
          <p:cNvSpPr/>
          <p:nvPr/>
        </p:nvSpPr>
        <p:spPr>
          <a:xfrm>
            <a:off x="983505" y="346447"/>
            <a:ext cx="1678500" cy="1468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7"/>
          <p:cNvSpPr txBox="1"/>
          <p:nvPr/>
        </p:nvSpPr>
        <p:spPr>
          <a:xfrm>
            <a:off x="1380267" y="486019"/>
            <a:ext cx="116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sense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7"/>
          <p:cNvSpPr/>
          <p:nvPr/>
        </p:nvSpPr>
        <p:spPr>
          <a:xfrm>
            <a:off x="4029488" y="964284"/>
            <a:ext cx="1042200" cy="897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7"/>
          <p:cNvSpPr/>
          <p:nvPr/>
        </p:nvSpPr>
        <p:spPr>
          <a:xfrm>
            <a:off x="3472816" y="110881"/>
            <a:ext cx="2187900" cy="1743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3690924" y="415666"/>
            <a:ext cx="16671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capable_of </a:t>
            </a:r>
            <a:r>
              <a:rPr i="1" lang="en" sz="15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 of smell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7"/>
          <p:cNvSpPr/>
          <p:nvPr/>
        </p:nvSpPr>
        <p:spPr>
          <a:xfrm>
            <a:off x="6286622" y="1972241"/>
            <a:ext cx="2187900" cy="1743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7"/>
          <p:cNvSpPr txBox="1"/>
          <p:nvPr/>
        </p:nvSpPr>
        <p:spPr>
          <a:xfrm>
            <a:off x="6842503" y="2024509"/>
            <a:ext cx="903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olfactory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sense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organ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57"/>
          <p:cNvSpPr/>
          <p:nvPr/>
        </p:nvSpPr>
        <p:spPr>
          <a:xfrm>
            <a:off x="6848851" y="2717007"/>
            <a:ext cx="1042200" cy="8979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57"/>
          <p:cNvSpPr/>
          <p:nvPr/>
        </p:nvSpPr>
        <p:spPr>
          <a:xfrm rot="-5400000">
            <a:off x="5587007" y="2100506"/>
            <a:ext cx="363300" cy="869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57"/>
          <p:cNvSpPr/>
          <p:nvPr/>
        </p:nvSpPr>
        <p:spPr>
          <a:xfrm>
            <a:off x="2774451" y="860526"/>
            <a:ext cx="544200" cy="439500"/>
          </a:xfrm>
          <a:prstGeom prst="mathPlus">
            <a:avLst>
              <a:gd fmla="val 23520" name="adj1"/>
            </a:avLst>
          </a:prstGeom>
          <a:solidFill>
            <a:srgbClr val="2F549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7"/>
          <p:cNvSpPr/>
          <p:nvPr/>
        </p:nvSpPr>
        <p:spPr>
          <a:xfrm>
            <a:off x="545738" y="2150957"/>
            <a:ext cx="544200" cy="439500"/>
          </a:xfrm>
          <a:prstGeom prst="mathPlus">
            <a:avLst>
              <a:gd fmla="val 23520" name="adj1"/>
            </a:avLst>
          </a:prstGeom>
          <a:solidFill>
            <a:srgbClr val="2F5496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p1.png" id="519" name="Google Shape;51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83" y="1312159"/>
            <a:ext cx="5739904" cy="2646028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8"/>
          <p:cNvSpPr txBox="1"/>
          <p:nvPr/>
        </p:nvSpPr>
        <p:spPr>
          <a:xfrm>
            <a:off x="1671841" y="7794195"/>
            <a:ext cx="37356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58"/>
          <p:cNvGrpSpPr/>
          <p:nvPr/>
        </p:nvGrpSpPr>
        <p:grpSpPr>
          <a:xfrm>
            <a:off x="555056" y="89200"/>
            <a:ext cx="8435741" cy="4986404"/>
            <a:chOff x="1616355" y="20665755"/>
            <a:chExt cx="9781703" cy="7619811"/>
          </a:xfrm>
        </p:grpSpPr>
        <p:sp>
          <p:nvSpPr>
            <p:cNvPr id="522" name="Google Shape;522;p58"/>
            <p:cNvSpPr txBox="1"/>
            <p:nvPr/>
          </p:nvSpPr>
          <p:spPr>
            <a:xfrm>
              <a:off x="1616355" y="26698266"/>
              <a:ext cx="9488400" cy="15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500" lIns="77025" spcFirstLastPara="1" rIns="77025" wrap="square" tIns="385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So automate what you can and leverage the work of others</a:t>
              </a:r>
              <a:r>
                <a:rPr lang="en" sz="270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2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8"/>
            <p:cNvSpPr txBox="1"/>
            <p:nvPr/>
          </p:nvSpPr>
          <p:spPr>
            <a:xfrm>
              <a:off x="2273558" y="20665755"/>
              <a:ext cx="9124500" cy="12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8500" lIns="77025" spcFirstLastPara="1" rIns="77025" wrap="square" tIns="385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75367A"/>
                  </a:solidFill>
                  <a:latin typeface="Calibri"/>
                  <a:ea typeface="Calibri"/>
                  <a:cs typeface="Calibri"/>
                  <a:sym typeface="Calibri"/>
                </a:rPr>
                <a:t>Manually maintaining an ontology with multiple classification schemes is hard</a:t>
              </a:r>
              <a:endParaRPr sz="2700">
                <a:solidFill>
                  <a:srgbClr val="75367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4" name="Google Shape;52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8203" y="3455140"/>
            <a:ext cx="3696746" cy="688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Xenopus Phenotype ontology - 100% reasoner driven</a:t>
            </a:r>
            <a:endParaRPr/>
          </a:p>
        </p:txBody>
      </p:sp>
      <p:pic>
        <p:nvPicPr>
          <p:cNvPr id="530" name="Google Shape;5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75" y="768300"/>
            <a:ext cx="3673349" cy="36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8025" y="771000"/>
            <a:ext cx="4774425" cy="3649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9"/>
          <p:cNvSpPr txBox="1"/>
          <p:nvPr/>
        </p:nvSpPr>
        <p:spPr>
          <a:xfrm>
            <a:off x="132250" y="4742025"/>
            <a:ext cx="579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https://github.com/obophenotype/xenopus-phenotype-ontology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60"/>
          <p:cNvGraphicFramePr/>
          <p:nvPr/>
        </p:nvGraphicFramePr>
        <p:xfrm>
          <a:off x="759594" y="140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{D3C1498B-263B-4AF6-A62D-DCF6FBB7C089}</a:tableStyleId>
              </a:tblPr>
              <a:tblGrid>
                <a:gridCol w="1209325"/>
                <a:gridCol w="2775950"/>
                <a:gridCol w="3902825"/>
              </a:tblGrid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subject</a:t>
                      </a:r>
                      <a:endParaRPr b="1" i="0" sz="1200" u="none" cap="small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relation</a:t>
                      </a:r>
                      <a:endParaRPr b="1" i="0" sz="1200" u="none" cap="small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b="0" i="1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quantifier</a:t>
                      </a:r>
                      <a:r>
                        <a:rPr b="0" i="0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</a:t>
                      </a:r>
                      <a:r>
                        <a:rPr b="1" i="0" lang="en" sz="1200" u="none" cap="small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</a:t>
                      </a:r>
                      <a:endParaRPr b="1" i="0" sz="1200" u="none" cap="small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/>
                        <a:t>DL1 adPN 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overlaps (has some part in)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 .   has synaptic terminal in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/>
                        <a:t>   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 .   .   has presynaptic terminal in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some </a:t>
                      </a:r>
                      <a:r>
                        <a:rPr b="0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lateral horn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 .   .   has postsynaptic terminal in 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none" strike="noStrike"/>
                        <a:t>some</a:t>
                      </a:r>
                      <a:r>
                        <a:rPr lang="en" sz="1200" u="none" strike="noStrike"/>
                        <a:t> glomerulus DL1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.    fasciculates with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none" strike="noStrike"/>
                        <a:t>some</a:t>
                      </a:r>
                      <a:r>
                        <a:rPr lang="en" sz="1200" u="none" strike="noStrike"/>
                        <a:t> iACT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   has</a:t>
                      </a:r>
                      <a:r>
                        <a:rPr b="1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soma location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some </a:t>
                      </a:r>
                      <a:r>
                        <a:rPr b="0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cortex</a:t>
                      </a:r>
                      <a:r>
                        <a:rPr b="0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of antennal lobe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synapsed by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none" strike="noStrike"/>
                        <a:t>some</a:t>
                      </a:r>
                      <a:r>
                        <a:rPr i="0" lang="en" sz="1200" u="none" strike="noStrike"/>
                        <a:t> OR10a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develops from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none" strike="noStrike"/>
                        <a:t>some</a:t>
                      </a:r>
                      <a:r>
                        <a:rPr lang="en" sz="1200" u="none" strike="noStrike"/>
                        <a:t> ALad1 neuroblast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/>
                        <a:t>  </a:t>
                      </a:r>
                      <a:endParaRPr b="0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 .   directly develops from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 u="none" strike="noStrike"/>
                        <a:t>capable of 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 u="none" strike="noStrike"/>
                        <a:t>some</a:t>
                      </a:r>
                      <a:r>
                        <a:rPr lang="en" sz="1200" u="none" strike="noStrike"/>
                        <a:t> acetylcholine secretion, neurotransmission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  <a:tr h="200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8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capable of part of</a:t>
                      </a:r>
                      <a:endParaRPr b="1" i="0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some </a:t>
                      </a:r>
                      <a:r>
                        <a:rPr b="0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sensory</a:t>
                      </a:r>
                      <a:r>
                        <a:rPr b="0" i="0" lang="en" sz="12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perception of smell</a:t>
                      </a:r>
                      <a:endParaRPr b="0" i="1" sz="12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875" marB="0" marR="4575" marL="4575" anchor="ctr"/>
                </a:tc>
              </a:tr>
            </a:tbl>
          </a:graphicData>
        </a:graphic>
      </p:graphicFrame>
      <p:sp>
        <p:nvSpPr>
          <p:cNvPr id="538" name="Google Shape;538;p60"/>
          <p:cNvSpPr/>
          <p:nvPr/>
        </p:nvSpPr>
        <p:spPr>
          <a:xfrm>
            <a:off x="627948" y="3812725"/>
            <a:ext cx="7888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strategy for building neuroanatomy ontologies.  Osumi-Sutherland </a:t>
            </a:r>
            <a:r>
              <a:rPr i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 al.,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Bioinformatics 28(9) 1262–1269.</a:t>
            </a:r>
            <a:endParaRPr sz="1200"/>
          </a:p>
        </p:txBody>
      </p:sp>
      <p:sp>
        <p:nvSpPr>
          <p:cNvPr id="539" name="Google Shape;539;p60"/>
          <p:cNvSpPr txBox="1"/>
          <p:nvPr>
            <p:ph idx="1" type="body"/>
          </p:nvPr>
        </p:nvSpPr>
        <p:spPr>
          <a:xfrm>
            <a:off x="627944" y="795318"/>
            <a:ext cx="77109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500" lIns="77025" spcFirstLastPara="1" rIns="77025" wrap="square" tIns="38500">
            <a:noAutofit/>
          </a:bodyPr>
          <a:lstStyle/>
          <a:p>
            <a:pPr indent="-146050" lvl="0" marL="1651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600"/>
              <a:t>Standard logic for spatial reasoning; reasoning about function.</a:t>
            </a:r>
            <a:endParaRPr sz="1600"/>
          </a:p>
          <a:p>
            <a:pPr indent="-146050" lvl="0" marL="16510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600"/>
              <a:t>multi-scale: from brain regions and tracts to single synapses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700"/>
              </a:spcBef>
              <a:spcAft>
                <a:spcPts val="40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540" name="Google Shape;540;p60"/>
          <p:cNvSpPr txBox="1"/>
          <p:nvPr>
            <p:ph type="title"/>
          </p:nvPr>
        </p:nvSpPr>
        <p:spPr>
          <a:xfrm>
            <a:off x="245050" y="0"/>
            <a:ext cx="889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500" lIns="77025" spcFirstLastPara="1" rIns="77025" wrap="square" tIns="385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/>
              <a:t>Design patterns for representing neuro-anatomy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Tune in next time for</a:t>
            </a:r>
            <a:endParaRPr/>
          </a:p>
        </p:txBody>
      </p:sp>
      <p:sp>
        <p:nvSpPr>
          <p:cNvPr id="546" name="Google Shape;546;p61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More on design patterns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Automatically generating terms from template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2"/>
          <p:cNvSpPr txBox="1"/>
          <p:nvPr>
            <p:ph type="title"/>
          </p:nvPr>
        </p:nvSpPr>
        <p:spPr>
          <a:xfrm>
            <a:off x="533400" y="228600"/>
            <a:ext cx="8153400" cy="57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552" name="Google Shape;552;p62"/>
          <p:cNvSpPr txBox="1"/>
          <p:nvPr>
            <p:ph idx="1" type="body"/>
          </p:nvPr>
        </p:nvSpPr>
        <p:spPr>
          <a:xfrm>
            <a:off x="533400" y="914400"/>
            <a:ext cx="8153400" cy="32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Nicole Vasilevsky (OSHU) Alex Diehl (Buffalo), Nico Matentzoglu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Chris Mungall (LNBL),  Melissa Haendal (OSU), Jim Balhoff (RENCI), James Overton - slides, ideas &amp; discussions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Terry Meehan  - who edited CL more than anyone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Helen Parkinson (EBI)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/>
              <a:t>Michael Ashburner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6073" y="1398417"/>
            <a:ext cx="1031713" cy="127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6004" y="1417947"/>
            <a:ext cx="1028426" cy="126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46851" y="1417946"/>
            <a:ext cx="1016419" cy="125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11154" y="2735301"/>
            <a:ext cx="1053104" cy="130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0221" y="2735301"/>
            <a:ext cx="1077078" cy="133127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8"/>
          <p:cNvSpPr txBox="1"/>
          <p:nvPr/>
        </p:nvSpPr>
        <p:spPr>
          <a:xfrm>
            <a:off x="2257426" y="3072845"/>
            <a:ext cx="11433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paramere?</a:t>
            </a:r>
            <a:endParaRPr sz="1100"/>
          </a:p>
        </p:txBody>
      </p:sp>
      <p:sp>
        <p:nvSpPr>
          <p:cNvPr id="166" name="Google Shape;166;p28"/>
          <p:cNvSpPr txBox="1"/>
          <p:nvPr/>
        </p:nvSpPr>
        <p:spPr>
          <a:xfrm>
            <a:off x="1694855" y="394948"/>
            <a:ext cx="57702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even when we do, we don’t know what we’re talking about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ctrTitle"/>
          </p:nvPr>
        </p:nvSpPr>
        <p:spPr>
          <a:xfrm>
            <a:off x="533401" y="780314"/>
            <a:ext cx="77724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Controlled vocabularies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3268834" y="1656225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5004765" y="1656225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1532903" y="1656225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1532903" y="1656224"/>
            <a:ext cx="15429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Any closed, prescribed list of terms</a:t>
            </a:r>
            <a:endParaRPr sz="1100"/>
          </a:p>
        </p:txBody>
      </p:sp>
      <p:sp>
        <p:nvSpPr>
          <p:cNvPr id="181" name="Google Shape;181;p30"/>
          <p:cNvSpPr/>
          <p:nvPr/>
        </p:nvSpPr>
        <p:spPr>
          <a:xfrm>
            <a:off x="3268834" y="1656224"/>
            <a:ext cx="1591200" cy="2640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not usually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Relationships between the terms are not usually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Simplest form is a list</a:t>
            </a:r>
            <a:endParaRPr sz="1100"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1385409" y="406727"/>
            <a:ext cx="506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Controlled Vocabulary?</a:t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5413929" y="1672216"/>
            <a:ext cx="1591200" cy="24063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CV of wines: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Chianti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Bordeaux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Riesling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4281462" y="3151054"/>
            <a:ext cx="138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153" y="371627"/>
            <a:ext cx="578644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993" y="1574504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3074" y="1574504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106" y="1574504"/>
            <a:ext cx="467483" cy="467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3818845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5554776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2082913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2082915" y="1303303"/>
            <a:ext cx="12837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Any controlled vocabulary that is arranged in a hierarchy.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3655814" y="1303302"/>
            <a:ext cx="1591200" cy="31074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not usually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Relationships between the terms are not usually named or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arranged in a hierarchy</a:t>
            </a:r>
            <a:endParaRPr sz="1100"/>
          </a:p>
        </p:txBody>
      </p:sp>
      <p:sp>
        <p:nvSpPr>
          <p:cNvPr id="199" name="Google Shape;199;p31"/>
          <p:cNvSpPr/>
          <p:nvPr/>
        </p:nvSpPr>
        <p:spPr>
          <a:xfrm>
            <a:off x="5632848" y="1303302"/>
            <a:ext cx="1735800" cy="2874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Taxonomy of wines: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Merlot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Zinfandel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Cabernet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Gris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Riesling</a:t>
            </a:r>
            <a:endParaRPr b="0" i="0" sz="15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1"/>
          <p:cNvSpPr txBox="1"/>
          <p:nvPr/>
        </p:nvSpPr>
        <p:spPr>
          <a:xfrm>
            <a:off x="4831472" y="2798132"/>
            <a:ext cx="138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7003" y="1221583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0053" y="1221583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7086" y="1221583"/>
            <a:ext cx="467483" cy="46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1"/>
          <p:cNvSpPr txBox="1"/>
          <p:nvPr>
            <p:ph type="title"/>
          </p:nvPr>
        </p:nvSpPr>
        <p:spPr>
          <a:xfrm>
            <a:off x="2257426" y="659654"/>
            <a:ext cx="506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Hierarchical CV?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8782" y="594718"/>
            <a:ext cx="578644" cy="578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/>
          <p:nvPr/>
        </p:nvSpPr>
        <p:spPr>
          <a:xfrm>
            <a:off x="3818845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5554776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2082913" y="1303303"/>
            <a:ext cx="1639500" cy="2604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2"/>
          <p:cNvSpPr/>
          <p:nvPr/>
        </p:nvSpPr>
        <p:spPr>
          <a:xfrm>
            <a:off x="1595896" y="1074703"/>
            <a:ext cx="12837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Any controlled vocabulary that is arranged in a hierarchy </a:t>
            </a:r>
            <a:endParaRPr sz="1100"/>
          </a:p>
        </p:txBody>
      </p:sp>
      <p:sp>
        <p:nvSpPr>
          <p:cNvPr id="215" name="Google Shape;215;p32"/>
          <p:cNvSpPr/>
          <p:nvPr/>
        </p:nvSpPr>
        <p:spPr>
          <a:xfrm>
            <a:off x="3168796" y="1074703"/>
            <a:ext cx="1591200" cy="31074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not usually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Relationships between the terms are not usually named or defined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Terms are arranged in a hierarchy</a:t>
            </a:r>
            <a:endParaRPr sz="1100"/>
          </a:p>
        </p:txBody>
      </p:sp>
      <p:sp>
        <p:nvSpPr>
          <p:cNvPr id="216" name="Google Shape;216;p32"/>
          <p:cNvSpPr/>
          <p:nvPr/>
        </p:nvSpPr>
        <p:spPr>
          <a:xfrm>
            <a:off x="5145830" y="1074703"/>
            <a:ext cx="1735800" cy="2874000"/>
          </a:xfrm>
          <a:prstGeom prst="rect">
            <a:avLst/>
          </a:prstGeom>
          <a:noFill/>
          <a:ln>
            <a:noFill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18496B"/>
                </a:solidFill>
                <a:latin typeface="Arial"/>
                <a:ea typeface="Arial"/>
                <a:cs typeface="Arial"/>
                <a:sym typeface="Arial"/>
              </a:rPr>
              <a:t>Taxonomy of wines: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Merlot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Zinfandel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Cabernet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Noir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i="1" lang="en" sz="150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Chardonnay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Pinot Gris</a:t>
            </a:r>
            <a:endParaRPr sz="1100"/>
          </a:p>
          <a:p>
            <a:pPr indent="-222250" lvl="1" marL="508000" marR="0" rtl="0" algn="l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500"/>
              <a:buFont typeface="Noto Sans Symbols"/>
              <a:buChar char="▪"/>
            </a:pPr>
            <a:r>
              <a:rPr b="0" i="1" lang="en" sz="15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Riesling</a:t>
            </a:r>
            <a:endParaRPr b="0" i="0" sz="15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None/>
            </a:pPr>
            <a:r>
              <a:t/>
            </a:r>
            <a:endParaRPr sz="15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4831472" y="2798132"/>
            <a:ext cx="138600" cy="2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9985" y="992984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035" y="992984"/>
            <a:ext cx="467483" cy="46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0068" y="992984"/>
            <a:ext cx="467483" cy="46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2"/>
          <p:cNvSpPr txBox="1"/>
          <p:nvPr>
            <p:ph type="title"/>
          </p:nvPr>
        </p:nvSpPr>
        <p:spPr>
          <a:xfrm>
            <a:off x="1286130" y="367609"/>
            <a:ext cx="50655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Hierarchical CV?</a:t>
            </a:r>
            <a:endParaRPr/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3409" y="272813"/>
            <a:ext cx="578644" cy="57864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2"/>
          <p:cNvSpPr txBox="1"/>
          <p:nvPr/>
        </p:nvSpPr>
        <p:spPr>
          <a:xfrm>
            <a:off x="1239985" y="4207682"/>
            <a:ext cx="678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58134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Taxonomy – a hierarchical CV in which hierarchy = classification</a:t>
            </a:r>
            <a:endParaRPr sz="1100"/>
          </a:p>
        </p:txBody>
      </p:sp>
      <p:sp>
        <p:nvSpPr>
          <p:cNvPr id="224" name="Google Shape;224;p32"/>
          <p:cNvSpPr/>
          <p:nvPr/>
        </p:nvSpPr>
        <p:spPr>
          <a:xfrm>
            <a:off x="5145827" y="1074699"/>
            <a:ext cx="1035600" cy="263100"/>
          </a:xfrm>
          <a:prstGeom prst="ellipse">
            <a:avLst/>
          </a:prstGeom>
          <a:noFill/>
          <a:ln cap="flat" cmpd="sng" w="25400">
            <a:solidFill>
              <a:srgbClr val="537E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3"/>
          <p:cNvGrpSpPr/>
          <p:nvPr/>
        </p:nvGrpSpPr>
        <p:grpSpPr>
          <a:xfrm>
            <a:off x="3869384" y="724368"/>
            <a:ext cx="3985062" cy="3902753"/>
            <a:chOff x="3505200" y="1273340"/>
            <a:chExt cx="5544820" cy="5467572"/>
          </a:xfrm>
        </p:grpSpPr>
        <p:pic>
          <p:nvPicPr>
            <p:cNvPr descr="C:\Users\brushm\AppData\Roaming\PixelMetrics\CaptureWiz\Temp\14.png" id="231" name="Google Shape;231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05200" y="1273340"/>
              <a:ext cx="5544820" cy="5467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3"/>
            <p:cNvSpPr/>
            <p:nvPr/>
          </p:nvSpPr>
          <p:spPr>
            <a:xfrm>
              <a:off x="7162800" y="3657600"/>
              <a:ext cx="1872000" cy="609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" name="Google Shape;233;p33"/>
          <p:cNvSpPr txBox="1"/>
          <p:nvPr>
            <p:ph type="title"/>
          </p:nvPr>
        </p:nvSpPr>
        <p:spPr>
          <a:xfrm>
            <a:off x="1257300" y="173819"/>
            <a:ext cx="65775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Example taxonomy (classification </a:t>
            </a:r>
            <a:r>
              <a:rPr lang="en" sz="3200"/>
              <a:t>hierarchy</a:t>
            </a:r>
            <a:r>
              <a:rPr lang="en" sz="3200"/>
              <a:t>)</a:t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5901" y="1657351"/>
            <a:ext cx="2024742" cy="1590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